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7" r:id="rId4"/>
    <p:sldId id="268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80" r:id="rId15"/>
    <p:sldId id="281" r:id="rId16"/>
    <p:sldId id="283" r:id="rId17"/>
    <p:sldId id="284" r:id="rId18"/>
    <p:sldId id="285" r:id="rId19"/>
    <p:sldId id="286" r:id="rId20"/>
    <p:sldId id="287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4" r:id="rId31"/>
    <p:sldId id="298" r:id="rId3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Se&#353;i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/>
              <a:t>Charakteristika infračerveného snímače vzdálenosti č. 1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6.8169891439488081E-2"/>
          <c:y val="0.14873644062466049"/>
          <c:w val="0.89965794145989431"/>
          <c:h val="0.7174896928733581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List1!$B$2</c:f>
              <c:strCache>
                <c:ptCount val="1"/>
                <c:pt idx="0">
                  <c:v>Vzdálenost [cm]</c:v>
                </c:pt>
              </c:strCache>
            </c:strRef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(List1!$B$3:$B$12,List1!$D$3:$D$12,List1!$F$3:$F$12,List1!$H$3:$H$12)</c:f>
              <c:numCache>
                <c:formatCode>General</c:formatCode>
                <c:ptCount val="4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</c:numCache>
            </c:numRef>
          </c:xVal>
          <c:yVal>
            <c:numRef>
              <c:f>(List1!$C$3:$C$12,List1!$E$3:$E$12,List1!$G$3:$G$12,List1!$I$3:$I$12)</c:f>
              <c:numCache>
                <c:formatCode>General</c:formatCode>
                <c:ptCount val="40"/>
                <c:pt idx="0">
                  <c:v>1.9</c:v>
                </c:pt>
                <c:pt idx="1">
                  <c:v>2.54</c:v>
                </c:pt>
                <c:pt idx="2">
                  <c:v>2.54</c:v>
                </c:pt>
                <c:pt idx="3">
                  <c:v>2.5099999999999998</c:v>
                </c:pt>
                <c:pt idx="4">
                  <c:v>2.13</c:v>
                </c:pt>
                <c:pt idx="5">
                  <c:v>1.83</c:v>
                </c:pt>
                <c:pt idx="6">
                  <c:v>1.61</c:v>
                </c:pt>
                <c:pt idx="7">
                  <c:v>1.42</c:v>
                </c:pt>
                <c:pt idx="8">
                  <c:v>1.28</c:v>
                </c:pt>
                <c:pt idx="9">
                  <c:v>1.19</c:v>
                </c:pt>
                <c:pt idx="10">
                  <c:v>1.08</c:v>
                </c:pt>
                <c:pt idx="11">
                  <c:v>1.01</c:v>
                </c:pt>
                <c:pt idx="12">
                  <c:v>0.92</c:v>
                </c:pt>
                <c:pt idx="13">
                  <c:v>0.87</c:v>
                </c:pt>
                <c:pt idx="14">
                  <c:v>0.81</c:v>
                </c:pt>
                <c:pt idx="15">
                  <c:v>0.75</c:v>
                </c:pt>
                <c:pt idx="16">
                  <c:v>0.71</c:v>
                </c:pt>
                <c:pt idx="17">
                  <c:v>0.67</c:v>
                </c:pt>
                <c:pt idx="18">
                  <c:v>0.63</c:v>
                </c:pt>
                <c:pt idx="19">
                  <c:v>0.61</c:v>
                </c:pt>
                <c:pt idx="20">
                  <c:v>0.56999999999999995</c:v>
                </c:pt>
                <c:pt idx="21">
                  <c:v>0.55000000000000004</c:v>
                </c:pt>
                <c:pt idx="22">
                  <c:v>0.53</c:v>
                </c:pt>
                <c:pt idx="23">
                  <c:v>0.5</c:v>
                </c:pt>
                <c:pt idx="24">
                  <c:v>0.48</c:v>
                </c:pt>
                <c:pt idx="25">
                  <c:v>0.46</c:v>
                </c:pt>
                <c:pt idx="26">
                  <c:v>0.45</c:v>
                </c:pt>
                <c:pt idx="27">
                  <c:v>0.44</c:v>
                </c:pt>
                <c:pt idx="28">
                  <c:v>0.42</c:v>
                </c:pt>
                <c:pt idx="29">
                  <c:v>0.41</c:v>
                </c:pt>
                <c:pt idx="30">
                  <c:v>0.39</c:v>
                </c:pt>
                <c:pt idx="31">
                  <c:v>0.38</c:v>
                </c:pt>
                <c:pt idx="32">
                  <c:v>0.36</c:v>
                </c:pt>
                <c:pt idx="33">
                  <c:v>0.34</c:v>
                </c:pt>
                <c:pt idx="34">
                  <c:v>0.34</c:v>
                </c:pt>
                <c:pt idx="35">
                  <c:v>0.32</c:v>
                </c:pt>
                <c:pt idx="36">
                  <c:v>0.31</c:v>
                </c:pt>
                <c:pt idx="37">
                  <c:v>0.3</c:v>
                </c:pt>
                <c:pt idx="38">
                  <c:v>0.28000000000000003</c:v>
                </c:pt>
                <c:pt idx="39">
                  <c:v>0.28000000000000003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D3A-4EB8-B25E-35509EF954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780544"/>
        <c:axId val="109920640"/>
      </c:scatterChart>
      <c:valAx>
        <c:axId val="170780544"/>
        <c:scaling>
          <c:orientation val="minMax"/>
          <c:max val="4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Vzdálenost od překážky [cm]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09920640"/>
        <c:crosses val="autoZero"/>
        <c:crossBetween val="midCat"/>
        <c:majorUnit val="5"/>
        <c:minorUnit val="1"/>
      </c:valAx>
      <c:valAx>
        <c:axId val="109920640"/>
        <c:scaling>
          <c:orientation val="minMax"/>
          <c:max val="2.75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/>
                  <a:t>Napětí [V]</a:t>
                </a:r>
              </a:p>
            </c:rich>
          </c:tx>
          <c:layout>
            <c:manualLayout>
              <c:xMode val="edge"/>
              <c:yMode val="edge"/>
              <c:x val="1.6016013491284436E-2"/>
              <c:y val="7.63991102419386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70780544"/>
        <c:crosses val="autoZero"/>
        <c:crossBetween val="midCat"/>
        <c:majorUnit val="0.25"/>
        <c:minorUnit val="5.000000000000001E-2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34504-BBC9-4191-AFBC-48043D0F334F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564B6-C40D-4541-B22C-E7FC938846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671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58C248-FDD8-4C72-85C0-E1FD326EF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27CBAD8-BDB0-4DEF-A1AA-2B8E861B5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E62ED0E-4847-4979-AEB0-D12DBA19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75F5-FFAD-4332-86A5-10488B2D3B0E}" type="datetime1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6B2758-9491-4E08-A08C-3F33FE2AE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689430C-C46B-4ACD-9CA6-899302ED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385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5EECC9-E25C-4468-B89A-C47313DA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D691930-32B8-4AD4-9314-7C33B36B7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22B5E85-AC11-456E-8B3B-F6190C0B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FCCD-CC56-4473-987E-B1E7F1C2B496}" type="datetime1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51D078D-5337-4E2E-94BD-5B73A8A6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BE27A0-188F-4FC1-8B6A-31283F2B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394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8B6F650C-925A-4003-A4B9-184393051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AAEC2B8-B22E-4962-BC07-891DC5EEC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35B6D0-A91E-45D1-AA04-9812660B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0E554-C120-40BD-A987-F6C6D937B4AC}" type="datetime1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9BEF86B-9994-423C-9060-FA5AB550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345742-E549-45F9-B686-89D21E90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125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332556-6DE8-4494-887D-4C0D4904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962018E-5CCD-45A7-8D75-C421BD568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6BB3E92-D04F-48E8-8C89-3DA81CE4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63B7-BE31-41D2-AEAE-1DE6EA2E72BD}" type="datetime1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3A02734-5287-4DC0-96AB-B52861F5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8CEA1E9-72B8-477F-B0AF-3679F3CB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5760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3972BB-830A-4FCB-A722-C91FBE0D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AAF6CDAA-267E-4CB5-882D-C21CA5AB2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96550BE-FE68-4F1C-95DF-C080C903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3E48-1E2C-4282-8F4F-32FB5DFA3E4D}" type="datetime1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B7F1ABD-9BED-44E4-A800-0F07CC8F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5A65ACB-814B-40B0-AEA9-B06A5BCE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436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A82269-53A3-4FB7-9DB0-15096E11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B01ED1D-8A5B-4A16-A1F9-7A605F1E7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C9AAF1E4-8CE3-4CA5-9EAC-ECD63EA87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6D78A6F-0F95-4A79-B13E-6B0B80C6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B6D2-5BAD-4E47-972E-FBEC4F87A6C8}" type="datetime1">
              <a:rPr lang="cs-CZ" smtClean="0"/>
              <a:t>14.06.2021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A67B709-E665-4E9F-B9B5-6FBEF24F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1E8AD7B-628C-473D-87A7-ABDBC203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583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881B1A-2300-46A7-8FC7-82EEC5A3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36D3548-5B12-423E-B3DC-3D70F64F6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F140201F-9F1B-46B8-A105-A7AD8FCB9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E0F1ED0-69EA-4687-9D9D-1BD545949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FA8B3900-F3DE-44EA-AA9B-4037FE707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AD122DC-2C16-4DEC-AA33-BF4D6ECD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0AFF-7619-4E5F-8C80-FB9269BD91F9}" type="datetime1">
              <a:rPr lang="cs-CZ" smtClean="0"/>
              <a:t>14.06.2021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6E564B6C-B2F6-4E83-85B6-005B7046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BC39EEAE-092B-4E06-9FD3-66B4AF41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89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A00F18-FB6C-48A3-A789-7DFACA9C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DB38757-E417-4129-B4F7-6925B082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D127-1989-40EB-BADB-BF13D088A713}" type="datetime1">
              <a:rPr lang="cs-CZ" smtClean="0"/>
              <a:t>14.06.2021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742353E-BB63-4757-B924-94ECF06A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F6F5C79-39AF-44F8-902B-DF7D0FEC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104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E96FC49-6E78-4080-B70A-266442AD5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8A76A-A127-469E-88DB-E2DC62490E85}" type="datetime1">
              <a:rPr lang="cs-CZ" smtClean="0"/>
              <a:t>14.06.2021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3E228BD-C18B-4B62-9938-168ED1D0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399D8A7-CE64-4FA4-BD7F-25C9BFA8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066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8F17D3-AB12-47A7-886C-12B535E4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042DE95-94D6-45EA-8C85-B307A627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8B6E55F7-F1FF-4F39-B503-9DC6F3789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A12A769-4612-416A-9EE9-8BD55DF8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5213E-A4B9-4F8E-8976-571EEA435C76}" type="datetime1">
              <a:rPr lang="cs-CZ" smtClean="0"/>
              <a:t>14.06.2021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AA9E7A0-3B45-47B4-8FF6-4A1F5CDBD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31283C1-90D9-4C41-AC13-6AEEBFD5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74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413974-E801-498C-8A06-807E8C5E0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7A1A99B6-B398-4A7D-B14C-E5018951D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152B49D1-6B47-43F7-AD4D-06E315BE6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66686DD-E200-4B5E-9081-768812DDF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4061-A8F9-44B2-AE51-A70A6252D25A}" type="datetime1">
              <a:rPr lang="cs-CZ" smtClean="0"/>
              <a:t>14.06.2021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615B668-0BF1-4808-BDB1-F9669DAB3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0E1D4E8-1A8C-45B3-9728-4EC4E75D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469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739C6F95-42B4-441F-9FD4-D52BFD79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105EA7F7-F569-46F8-93F5-6E18DEDB8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6E571BD-857B-429F-9FE3-AF3C22C73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42C53-A428-4AD7-99FF-7D01858E6362}" type="datetime1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C3406D-6196-485F-B24F-CD30467D3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885365-A8DA-4961-AED6-4A8645FFB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E6BF1-4F39-4057-84B7-EBA3234C8AF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456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B55398-5241-4AC4-89EF-9544B7F54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1203"/>
          </a:xfrm>
        </p:spPr>
        <p:txBody>
          <a:bodyPr/>
          <a:lstStyle/>
          <a:p>
            <a:r>
              <a:rPr lang="cs-CZ" b="1" dirty="0" smtClean="0"/>
              <a:t>AMR</a:t>
            </a:r>
            <a:endParaRPr lang="cs-CZ" b="1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3D4ABE7-C25C-42CB-95E8-476F31957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620" y="2586764"/>
            <a:ext cx="10821798" cy="4271235"/>
          </a:xfrm>
        </p:spPr>
        <p:txBody>
          <a:bodyPr>
            <a:normAutofit/>
          </a:bodyPr>
          <a:lstStyle/>
          <a:p>
            <a:r>
              <a:rPr lang="cs-CZ" dirty="0" err="1" smtClean="0"/>
              <a:t>Robotino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pPr algn="r"/>
            <a:endParaRPr lang="cs-CZ" dirty="0" smtClean="0"/>
          </a:p>
          <a:p>
            <a:pPr algn="r"/>
            <a:endParaRPr lang="cs-CZ" dirty="0"/>
          </a:p>
          <a:p>
            <a:pPr algn="r"/>
            <a:r>
              <a:rPr lang="cs-CZ" dirty="0" smtClean="0"/>
              <a:t>Lukáš </a:t>
            </a:r>
            <a:r>
              <a:rPr lang="cs-CZ" dirty="0"/>
              <a:t>Venkrbec</a:t>
            </a:r>
          </a:p>
          <a:p>
            <a:pPr algn="r"/>
            <a:r>
              <a:rPr lang="cs-CZ" dirty="0"/>
              <a:t>ID 146127</a:t>
            </a:r>
          </a:p>
          <a:p>
            <a:pPr algn="r"/>
            <a:r>
              <a:rPr lang="cs-CZ" b="1" dirty="0"/>
              <a:t>N-AIŘ-K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4A56CC3-6427-437C-9EE1-2C6EC3ED50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120" y="-33020"/>
            <a:ext cx="2435225" cy="972185"/>
          </a:xfrm>
          <a:prstGeom prst="rect">
            <a:avLst/>
          </a:prstGeom>
        </p:spPr>
      </p:pic>
      <p:pic>
        <p:nvPicPr>
          <p:cNvPr id="5" name="Obrázek 4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FB692CFC-1874-434C-B957-F5E7788099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24250" cy="86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03" y="3325090"/>
            <a:ext cx="3563653" cy="30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1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 smtClean="0"/>
              <a:t>Dopředu o 1 m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10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ástupný symbol pro obsah 2">
                <a:extLst>
                  <a:ext uri="{FF2B5EF4-FFF2-40B4-BE49-F238E27FC236}">
                    <a16:creationId xmlns:a16="http://schemas.microsoft.com/office/drawing/2014/main" id="{23D6B7BC-3F8A-4FBE-9D5C-3833E52D04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690688"/>
                <a:ext cx="11012978" cy="5319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lvl="1" indent="-365125" algn="just"/>
                <a:r>
                  <a:rPr lang="cs-CZ" dirty="0" smtClean="0">
                    <a:cs typeface="Times New Roman" panose="02020603050405020304" pitchFamily="18" charset="0"/>
                  </a:rPr>
                  <a:t>Bez využití jednotky </a:t>
                </a:r>
                <a:r>
                  <a:rPr lang="cs-CZ" dirty="0" err="1" smtClean="0">
                    <a:cs typeface="Times New Roman" panose="02020603050405020304" pitchFamily="18" charset="0"/>
                  </a:rPr>
                  <a:t>Omnidrive</a:t>
                </a:r>
                <a:endParaRPr lang="cs-CZ" dirty="0" smtClean="0">
                  <a:cs typeface="Times New Roman" panose="02020603050405020304" pitchFamily="18" charset="0"/>
                </a:endParaRPr>
              </a:p>
              <a:p>
                <a:pPr marL="365125" lvl="1" indent="-365125" algn="just"/>
                <a:r>
                  <a:rPr lang="cs-CZ" dirty="0">
                    <a:cs typeface="Times New Roman" panose="02020603050405020304" pitchFamily="18" charset="0"/>
                  </a:rPr>
                  <a:t>D</a:t>
                </a:r>
                <a:r>
                  <a:rPr lang="cs-CZ" dirty="0" smtClean="0">
                    <a:cs typeface="Times New Roman" panose="02020603050405020304" pitchFamily="18" charset="0"/>
                  </a:rPr>
                  <a:t>ráha 1000 mm, počet otáček motoru N?</a:t>
                </a:r>
              </a:p>
              <a:p>
                <a:pPr marL="365125" lvl="1" indent="-365125" algn="just"/>
                <a:r>
                  <a:rPr lang="cs-CZ" dirty="0" smtClean="0">
                    <a:cs typeface="Times New Roman" panose="02020603050405020304" pitchFamily="18" charset="0"/>
                  </a:rPr>
                  <a:t>Ovládána jsou dvě přední kola M1, M3, úhel mezi koly </a:t>
                </a:r>
                <a:r>
                  <a:rPr lang="el-GR" dirty="0" smtClean="0">
                    <a:cs typeface="Times New Roman" panose="02020603050405020304" pitchFamily="18" charset="0"/>
                  </a:rPr>
                  <a:t>α</a:t>
                </a:r>
                <a:r>
                  <a:rPr lang="cs-CZ" dirty="0" smtClean="0">
                    <a:cs typeface="Times New Roman" panose="02020603050405020304" pitchFamily="18" charset="0"/>
                  </a:rPr>
                  <a:t>=120°, průměr kola D 125 mm obvod kola O= dráha ujetá na jednu otáčku</a:t>
                </a:r>
              </a:p>
              <a:p>
                <a:pPr marL="4937125" lvl="1" indent="-365125" algn="just">
                  <a:buNone/>
                </a:pPr>
                <a:r>
                  <a:rPr lang="cs-CZ" dirty="0" smtClean="0">
                    <a:cs typeface="Times New Roman" panose="02020603050405020304" pitchFamily="18" charset="0"/>
                  </a:rPr>
                  <a:t>Obvod </a:t>
                </a:r>
                <a:r>
                  <a:rPr lang="cs-CZ" dirty="0">
                    <a:cs typeface="Times New Roman" panose="02020603050405020304" pitchFamily="18" charset="0"/>
                  </a:rPr>
                  <a:t>kola</a:t>
                </a:r>
              </a:p>
              <a:p>
                <a:pPr marL="4937125" lvl="1" indent="0" algn="just">
                  <a:buNone/>
                </a:pPr>
                <a:r>
                  <a:rPr lang="cs-CZ" dirty="0">
                    <a:cs typeface="Times New Roman" panose="02020603050405020304" pitchFamily="18" charset="0"/>
                  </a:rPr>
                  <a:t>𝑂=𝜋∙𝐷=𝜋∙</a:t>
                </a:r>
                <a:r>
                  <a:rPr lang="cs-CZ" dirty="0" smtClean="0">
                    <a:cs typeface="Times New Roman" panose="02020603050405020304" pitchFamily="18" charset="0"/>
                  </a:rPr>
                  <a:t>125 ≅ 392,69908 mm.</a:t>
                </a:r>
              </a:p>
              <a:p>
                <a:pPr marL="4572000" lvl="1" indent="0" algn="just">
                  <a:buNone/>
                </a:pPr>
                <a:r>
                  <a:rPr lang="cs-CZ" dirty="0" smtClean="0">
                    <a:cs typeface="Times New Roman" panose="02020603050405020304" pitchFamily="18" charset="0"/>
                  </a:rPr>
                  <a:t>Dráha </a:t>
                </a:r>
                <a:r>
                  <a:rPr lang="cs-CZ" dirty="0">
                    <a:cs typeface="Times New Roman" panose="02020603050405020304" pitchFamily="18" charset="0"/>
                  </a:rPr>
                  <a:t>ujetá kolečkem </a:t>
                </a:r>
              </a:p>
              <a:p>
                <a:pPr marL="5286375" lvl="1" indent="-365125" algn="just">
                  <a:buNone/>
                </a:pPr>
                <a:r>
                  <a:rPr lang="cs-CZ" dirty="0" smtClean="0">
                    <a:cs typeface="Times New Roman" panose="02020603050405020304" pitchFamily="18" charset="0"/>
                  </a:rPr>
                  <a:t>𝑠</a:t>
                </a:r>
                <a:r>
                  <a:rPr lang="cs-CZ" dirty="0">
                    <a:cs typeface="Times New Roman" panose="02020603050405020304" pitchFamily="18" charset="0"/>
                  </a:rPr>
                  <a:t>=𝑤∙sin</a:t>
                </a:r>
                <a:r>
                  <a:rPr lang="cs-CZ" dirty="0" smtClean="0">
                    <a:cs typeface="Times New Roman" panose="02020603050405020304" pitchFamily="18" charset="0"/>
                  </a:rPr>
                  <a:t>⁡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cs-CZ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𝛼</m:t>
                        </m:r>
                      </m:num>
                      <m:den>
                        <m:r>
                          <a:rPr lang="cs-CZ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cs-CZ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=</a:t>
                </a:r>
                <a:r>
                  <a:rPr lang="cs-CZ" dirty="0" smtClean="0">
                    <a:cs typeface="Times New Roman" panose="02020603050405020304" pitchFamily="18" charset="0"/>
                  </a:rPr>
                  <a:t>1000∙</a:t>
                </a:r>
                <a:r>
                  <a:rPr lang="cs-CZ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⁡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cs-C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cs-CZ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cs-C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cs-CZ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120°</m:t>
                            </m:r>
                          </m:num>
                          <m:den>
                            <m:r>
                              <a:rPr lang="cs-CZ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cs-CZ" dirty="0" smtClean="0">
                    <a:cs typeface="Times New Roman" panose="02020603050405020304" pitchFamily="18" charset="0"/>
                  </a:rPr>
                  <a:t>≅ 866,02540  </a:t>
                </a:r>
                <a:r>
                  <a:rPr lang="cs-CZ" dirty="0">
                    <a:cs typeface="Times New Roman" panose="02020603050405020304" pitchFamily="18" charset="0"/>
                  </a:rPr>
                  <a:t>mm.</a:t>
                </a:r>
              </a:p>
              <a:p>
                <a:pPr marL="4572000" lvl="1" indent="0" algn="just">
                  <a:buNone/>
                </a:pPr>
                <a:r>
                  <a:rPr lang="cs-CZ" dirty="0">
                    <a:cs typeface="Times New Roman" panose="02020603050405020304" pitchFamily="18" charset="0"/>
                  </a:rPr>
                  <a:t>Počet otočení na 1 metr</a:t>
                </a:r>
              </a:p>
              <a:p>
                <a:pPr marL="5286375" lvl="1" indent="-365125" algn="just">
                  <a:buNone/>
                </a:pPr>
                <a:r>
                  <a:rPr lang="cs-CZ" dirty="0">
                    <a:cs typeface="Times New Roman" panose="02020603050405020304" pitchFamily="18" charset="0"/>
                  </a:rPr>
                  <a:t>𝑁=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cs-CZ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𝑠</m:t>
                        </m:r>
                      </m:num>
                      <m:den>
                        <m:r>
                          <a:rPr lang="cs-CZ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𝑂</m:t>
                        </m:r>
                      </m:den>
                    </m:f>
                    <m:r>
                      <a:rPr lang="cs-CZ" i="1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cs-C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cs-CZ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866,02540</m:t>
                        </m:r>
                      </m:num>
                      <m:den>
                        <m:r>
                          <a:rPr lang="cs-CZ" i="1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392,69908</m:t>
                        </m:r>
                      </m:den>
                    </m:f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cs-CZ" dirty="0" smtClean="0">
                    <a:cs typeface="Times New Roman" panose="02020603050405020304" pitchFamily="18" charset="0"/>
                  </a:rPr>
                  <a:t>≅ 2,205 </a:t>
                </a:r>
                <a:r>
                  <a:rPr lang="cs-CZ" dirty="0">
                    <a:cs typeface="Times New Roman" panose="02020603050405020304" pitchFamily="18" charset="0"/>
                  </a:rPr>
                  <a:t>.</a:t>
                </a:r>
              </a:p>
              <a:p>
                <a:pPr marL="5286375" lvl="1" indent="-365125" algn="just"/>
                <a:endParaRPr lang="cs-CZ" dirty="0" smtClean="0">
                  <a:cs typeface="Times New Roman" panose="02020603050405020304" pitchFamily="18" charset="0"/>
                </a:endParaRPr>
              </a:p>
              <a:p>
                <a:pPr marL="365125" lvl="1" indent="-365125" algn="just"/>
                <a:endParaRPr lang="cs-CZ" dirty="0" smtClean="0">
                  <a:cs typeface="Times New Roman" panose="02020603050405020304" pitchFamily="18" charset="0"/>
                </a:endParaRPr>
              </a:p>
              <a:p>
                <a:pPr marL="365125" lvl="1" indent="-365125" algn="just"/>
                <a:endParaRPr lang="cs-CZ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Zástupný symbol pro obsah 2">
                <a:extLst>
                  <a:ext uri="{FF2B5EF4-FFF2-40B4-BE49-F238E27FC236}">
                    <a16:creationId xmlns:a16="http://schemas.microsoft.com/office/drawing/2014/main" id="{23D6B7BC-3F8A-4FBE-9D5C-3833E52D0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90688"/>
                <a:ext cx="11012978" cy="5319711"/>
              </a:xfrm>
              <a:prstGeom prst="rect">
                <a:avLst/>
              </a:prstGeom>
              <a:blipFill>
                <a:blip r:embed="rId4"/>
                <a:stretch>
                  <a:fillRect l="-775" t="-1604" r="-88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Obráze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96404"/>
            <a:ext cx="4501342" cy="342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2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 smtClean="0"/>
              <a:t>Dopředu o 1 m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11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ástupný symbol pro obsah 2">
                <a:extLst>
                  <a:ext uri="{FF2B5EF4-FFF2-40B4-BE49-F238E27FC236}">
                    <a16:creationId xmlns:a16="http://schemas.microsoft.com/office/drawing/2014/main" id="{23D6B7BC-3F8A-4FBE-9D5C-3833E52D04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690688"/>
                <a:ext cx="11201400" cy="5319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5125" lvl="1" indent="-365125" algn="just"/>
                <a:r>
                  <a:rPr lang="cs-CZ" dirty="0" smtClean="0">
                    <a:cs typeface="Times New Roman" panose="02020603050405020304" pitchFamily="18" charset="0"/>
                  </a:rPr>
                  <a:t>Bez využití jednotky </a:t>
                </a:r>
                <a:r>
                  <a:rPr lang="cs-CZ" dirty="0" err="1" smtClean="0">
                    <a:cs typeface="Times New Roman" panose="02020603050405020304" pitchFamily="18" charset="0"/>
                  </a:rPr>
                  <a:t>Omnidrive</a:t>
                </a:r>
                <a:endParaRPr lang="cs-CZ" dirty="0" smtClean="0">
                  <a:cs typeface="Times New Roman" panose="02020603050405020304" pitchFamily="18" charset="0"/>
                </a:endParaRPr>
              </a:p>
              <a:p>
                <a:pPr marL="365125" lvl="1" indent="-365125" algn="just"/>
                <a:r>
                  <a:rPr lang="cs-CZ" dirty="0" smtClean="0">
                    <a:cs typeface="Times New Roman" panose="02020603050405020304" pitchFamily="18" charset="0"/>
                  </a:rPr>
                  <a:t>Výpočet počtu impulsů inkrementálního snímače otáček motoru</a:t>
                </a:r>
              </a:p>
              <a:p>
                <a:pPr marL="365125" lvl="1" indent="-365125" algn="just"/>
                <a:endParaRPr lang="cs-CZ" dirty="0" smtClean="0">
                  <a:cs typeface="Times New Roman" panose="02020603050405020304" pitchFamily="18" charset="0"/>
                </a:endParaRPr>
              </a:p>
              <a:p>
                <a:pPr marL="3675063" lvl="2" indent="0" algn="just">
                  <a:buClrTx/>
                  <a:buNone/>
                  <a:tabLst>
                    <a:tab pos="4838700" algn="l"/>
                  </a:tabLst>
                </a:pPr>
                <a:r>
                  <a:rPr lang="cs-CZ" sz="2400" dirty="0" smtClean="0">
                    <a:cs typeface="Times New Roman" panose="02020603050405020304" pitchFamily="18" charset="0"/>
                  </a:rPr>
                  <a:t>Převodový </a:t>
                </a:r>
                <a:r>
                  <a:rPr lang="cs-CZ" sz="2400" dirty="0">
                    <a:cs typeface="Times New Roman" panose="02020603050405020304" pitchFamily="18" charset="0"/>
                  </a:rPr>
                  <a:t>poměr převodovky </a:t>
                </a:r>
                <a:r>
                  <a:rPr lang="cs-CZ" sz="2400" dirty="0" smtClean="0">
                    <a:cs typeface="Times New Roman" panose="02020603050405020304" pitchFamily="18" charset="0"/>
                  </a:rPr>
                  <a:t>motoru </a:t>
                </a:r>
                <a:r>
                  <a:rPr lang="cs-CZ" sz="2400" dirty="0">
                    <a:cs typeface="Times New Roman" panose="02020603050405020304" pitchFamily="18" charset="0"/>
                  </a:rPr>
                  <a:t>G = 32 </a:t>
                </a:r>
              </a:p>
              <a:p>
                <a:pPr marL="3675063" lvl="2" indent="0" algn="just">
                  <a:buClrTx/>
                  <a:buNone/>
                  <a:tabLst>
                    <a:tab pos="4838700" algn="l"/>
                  </a:tabLst>
                </a:pPr>
                <a:r>
                  <a:rPr lang="cs-CZ" sz="2400" dirty="0">
                    <a:cs typeface="Times New Roman" panose="02020603050405020304" pitchFamily="18" charset="0"/>
                  </a:rPr>
                  <a:t>P</a:t>
                </a:r>
                <a:r>
                  <a:rPr lang="cs-CZ" sz="2400" dirty="0" smtClean="0">
                    <a:cs typeface="Times New Roman" panose="02020603050405020304" pitchFamily="18" charset="0"/>
                  </a:rPr>
                  <a:t>očet </a:t>
                </a:r>
                <a:r>
                  <a:rPr lang="cs-CZ" sz="2400" dirty="0">
                    <a:cs typeface="Times New Roman" panose="02020603050405020304" pitchFamily="18" charset="0"/>
                  </a:rPr>
                  <a:t>impulsů připadajících na 1 otáčku </a:t>
                </a:r>
                <a:r>
                  <a:rPr lang="cs-CZ" sz="2400" dirty="0" smtClean="0">
                    <a:cs typeface="Times New Roman" panose="02020603050405020304" pitchFamily="18" charset="0"/>
                  </a:rPr>
                  <a:t>kola K </a:t>
                </a:r>
                <a:r>
                  <a:rPr lang="cs-CZ" sz="2400" dirty="0">
                    <a:cs typeface="Times New Roman" panose="02020603050405020304" pitchFamily="18" charset="0"/>
                  </a:rPr>
                  <a:t>= 2048 ;</a:t>
                </a:r>
              </a:p>
              <a:p>
                <a:pPr marL="3675063" lvl="2" indent="0" algn="just">
                  <a:buClrTx/>
                  <a:buNone/>
                  <a:tabLst>
                    <a:tab pos="4838700" algn="l"/>
                  </a:tabLst>
                </a:pPr>
                <a:r>
                  <a:rPr lang="cs-CZ" sz="2400" dirty="0" smtClean="0">
                    <a:cs typeface="Times New Roman" panose="02020603050405020304" pitchFamily="18" charset="0"/>
                    <a:sym typeface="Symbol"/>
                  </a:rPr>
                  <a:t>Vypočítaný </a:t>
                </a:r>
                <a:r>
                  <a:rPr lang="cs-CZ" sz="2400" dirty="0">
                    <a:cs typeface="Times New Roman" panose="02020603050405020304" pitchFamily="18" charset="0"/>
                    <a:sym typeface="Symbol"/>
                  </a:rPr>
                  <a:t>počet otáček </a:t>
                </a:r>
                <a:r>
                  <a:rPr lang="cs-CZ" sz="2400" dirty="0" smtClean="0">
                    <a:cs typeface="Times New Roman" panose="02020603050405020304" pitchFamily="18" charset="0"/>
                    <a:sym typeface="Symbol"/>
                  </a:rPr>
                  <a:t>kolečka </a:t>
                </a:r>
                <a:r>
                  <a:rPr lang="cs-CZ" sz="2400" dirty="0">
                    <a:cs typeface="Times New Roman" panose="02020603050405020304" pitchFamily="18" charset="0"/>
                    <a:sym typeface="Symbol"/>
                  </a:rPr>
                  <a:t>N = 2,205 .</a:t>
                </a:r>
                <a:endParaRPr lang="cs-CZ" sz="2400" dirty="0">
                  <a:cs typeface="Times New Roman" panose="02020603050405020304" pitchFamily="18" charset="0"/>
                </a:endParaRPr>
              </a:p>
              <a:p>
                <a:pPr marL="4040188" lvl="2" indent="-365125" algn="just">
                  <a:buClrTx/>
                  <a:buNone/>
                  <a:tabLst>
                    <a:tab pos="4838700" algn="l"/>
                  </a:tabLst>
                </a:pPr>
                <a:r>
                  <a:rPr lang="cs-CZ" sz="2400" dirty="0">
                    <a:cs typeface="Times New Roman" panose="02020603050405020304" pitchFamily="18" charset="0"/>
                  </a:rPr>
                  <a:t>Výpočet:</a:t>
                </a:r>
              </a:p>
              <a:p>
                <a:pPr marL="4017963" lvl="2" indent="-342900" algn="just">
                  <a:tabLst>
                    <a:tab pos="4838700" algn="l"/>
                  </a:tabLst>
                </a:pPr>
                <a:r>
                  <a:rPr lang="cs-CZ" sz="2400" dirty="0">
                    <a:cs typeface="Times New Roman" panose="02020603050405020304" pitchFamily="18" charset="0"/>
                  </a:rPr>
                  <a:t>počet otočení hřídele motoru</a:t>
                </a:r>
                <a:endParaRPr lang="cs-CZ" sz="2400" dirty="0" smtClean="0">
                  <a:cs typeface="Times New Roman" panose="02020603050405020304" pitchFamily="18" charset="0"/>
                </a:endParaRPr>
              </a:p>
              <a:p>
                <a:pPr marL="3675063" lvl="2" indent="0" algn="just">
                  <a:buNone/>
                  <a:tabLst>
                    <a:tab pos="4838700" algn="l"/>
                  </a:tabLst>
                </a:pPr>
                <a:r>
                  <a:rPr lang="cs-CZ" sz="24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cs-CZ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cs-CZ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cs-CZ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cs-CZ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cs-CZ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cs-CZ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=2,205∙32=70,56</m:t>
                    </m:r>
                  </m:oMath>
                </a14:m>
                <a:r>
                  <a:rPr lang="cs-CZ" sz="2400" dirty="0">
                    <a:cs typeface="Times New Roman" panose="02020603050405020304" pitchFamily="18" charset="0"/>
                  </a:rPr>
                  <a:t> </a:t>
                </a:r>
              </a:p>
              <a:p>
                <a:pPr marL="4017963" lvl="2" indent="-342900" algn="just">
                  <a:tabLst>
                    <a:tab pos="4838700" algn="l"/>
                  </a:tabLst>
                </a:pPr>
                <a:r>
                  <a:rPr lang="cs-CZ" sz="2400" dirty="0">
                    <a:cs typeface="Times New Roman" panose="02020603050405020304" pitchFamily="18" charset="0"/>
                  </a:rPr>
                  <a:t>počet přijatých </a:t>
                </a:r>
                <a:r>
                  <a:rPr lang="cs-CZ" sz="2400" dirty="0" smtClean="0">
                    <a:cs typeface="Times New Roman" panose="02020603050405020304" pitchFamily="18" charset="0"/>
                  </a:rPr>
                  <a:t>impulsů</a:t>
                </a:r>
                <a:endParaRPr lang="cs-CZ" sz="2400" dirty="0">
                  <a:cs typeface="Times New Roman" panose="02020603050405020304" pitchFamily="18" charset="0"/>
                </a:endParaRPr>
              </a:p>
              <a:p>
                <a:pPr marL="3675063" lvl="2" indent="0" algn="just">
                  <a:buNone/>
                  <a:tabLst>
                    <a:tab pos="4838700" algn="l"/>
                  </a:tabLst>
                </a:pPr>
                <a:r>
                  <a:rPr lang="cs-CZ" sz="2400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cs-CZ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cs-CZ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cs-CZ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cs-CZ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cs-CZ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cs-CZ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=70,56∙2048≅</m:t>
                    </m:r>
                    <m:r>
                      <a:rPr lang="cs-CZ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𝟏𝟒𝟒𝟓𝟎𝟕</m:t>
                    </m:r>
                    <m:r>
                      <a:rPr lang="cs-CZ" sz="2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.</m:t>
                    </m:r>
                  </m:oMath>
                </a14:m>
                <a:endParaRPr lang="cs-CZ" sz="2200" dirty="0" smtClean="0">
                  <a:cs typeface="Times New Roman" panose="02020603050405020304" pitchFamily="18" charset="0"/>
                </a:endParaRPr>
              </a:p>
              <a:p>
                <a:pPr marL="3675063" lvl="2" indent="0" algn="just">
                  <a:buNone/>
                  <a:tabLst>
                    <a:tab pos="4838700" algn="l"/>
                  </a:tabLst>
                </a:pPr>
                <a:r>
                  <a:rPr lang="cs-CZ" sz="2200" dirty="0">
                    <a:cs typeface="Times New Roman" panose="02020603050405020304" pitchFamily="18" charset="0"/>
                  </a:rPr>
                  <a:t>U obou předních motorů musíme napočítat 144 507 impulsů, abychom urazili s robotem dráhu jeden metr.</a:t>
                </a:r>
              </a:p>
              <a:p>
                <a:pPr marL="3675063" lvl="2" indent="0" algn="just">
                  <a:buNone/>
                  <a:tabLst>
                    <a:tab pos="4838700" algn="l"/>
                  </a:tabLst>
                </a:pPr>
                <a:endParaRPr lang="cs-CZ" sz="2200" dirty="0" smtClean="0">
                  <a:cs typeface="Times New Roman" panose="02020603050405020304" pitchFamily="18" charset="0"/>
                </a:endParaRPr>
              </a:p>
              <a:p>
                <a:pPr marL="4040188" lvl="1" indent="-365125" algn="just">
                  <a:buNone/>
                  <a:tabLst>
                    <a:tab pos="4838700" algn="l"/>
                  </a:tabLst>
                </a:pPr>
                <a:endParaRPr lang="cs-CZ" dirty="0" smtClean="0">
                  <a:cs typeface="Times New Roman" panose="02020603050405020304" pitchFamily="18" charset="0"/>
                </a:endParaRPr>
              </a:p>
              <a:p>
                <a:pPr marL="4040188" lvl="1" indent="-365125" algn="just">
                  <a:tabLst>
                    <a:tab pos="4838700" algn="l"/>
                  </a:tabLst>
                </a:pPr>
                <a:endParaRPr lang="cs-CZ" dirty="0" smtClean="0">
                  <a:cs typeface="Times New Roman" panose="02020603050405020304" pitchFamily="18" charset="0"/>
                </a:endParaRPr>
              </a:p>
              <a:p>
                <a:pPr marL="4040188" lvl="1" indent="-365125" algn="just">
                  <a:tabLst>
                    <a:tab pos="4838700" algn="l"/>
                  </a:tabLst>
                </a:pPr>
                <a:endParaRPr lang="cs-CZ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Zástupný symbol pro obsah 2">
                <a:extLst>
                  <a:ext uri="{FF2B5EF4-FFF2-40B4-BE49-F238E27FC236}">
                    <a16:creationId xmlns:a16="http://schemas.microsoft.com/office/drawing/2014/main" id="{23D6B7BC-3F8A-4FBE-9D5C-3833E52D0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90688"/>
                <a:ext cx="11201400" cy="5319711"/>
              </a:xfrm>
              <a:prstGeom prst="rect">
                <a:avLst/>
              </a:prstGeom>
              <a:blipFill>
                <a:blip r:embed="rId4"/>
                <a:stretch>
                  <a:fillRect l="-762" t="-1604" r="-65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Obráze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3" y="3113841"/>
            <a:ext cx="4501342" cy="342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3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 smtClean="0"/>
              <a:t>Dopředu o 1 m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12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400" dirty="0" smtClean="0"/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1201400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365125" algn="just"/>
            <a:r>
              <a:rPr lang="cs-CZ" dirty="0" smtClean="0">
                <a:cs typeface="Times New Roman" panose="02020603050405020304" pitchFamily="18" charset="0"/>
              </a:rPr>
              <a:t>Bez využití jednotky </a:t>
            </a:r>
            <a:r>
              <a:rPr lang="cs-CZ" dirty="0" err="1" smtClean="0">
                <a:cs typeface="Times New Roman" panose="02020603050405020304" pitchFamily="18" charset="0"/>
              </a:rPr>
              <a:t>Omnidrive</a:t>
            </a:r>
            <a:endParaRPr lang="cs-CZ" dirty="0" smtClean="0">
              <a:cs typeface="Times New Roman" panose="02020603050405020304" pitchFamily="18" charset="0"/>
            </a:endParaRPr>
          </a:p>
          <a:p>
            <a:pPr marL="3675063" lvl="2" indent="0" algn="just">
              <a:buNone/>
              <a:tabLst>
                <a:tab pos="4838700" algn="l"/>
              </a:tabLst>
            </a:pPr>
            <a:endParaRPr lang="cs-CZ" sz="2200" dirty="0" smtClean="0">
              <a:cs typeface="Times New Roman" panose="02020603050405020304" pitchFamily="18" charset="0"/>
            </a:endParaRPr>
          </a:p>
          <a:p>
            <a:pPr marL="4040188" lvl="1" indent="-365125" algn="just">
              <a:buNone/>
              <a:tabLst>
                <a:tab pos="4838700" algn="l"/>
              </a:tabLst>
            </a:pPr>
            <a:endParaRPr lang="cs-CZ" dirty="0" smtClean="0">
              <a:cs typeface="Times New Roman" panose="02020603050405020304" pitchFamily="18" charset="0"/>
            </a:endParaRPr>
          </a:p>
          <a:p>
            <a:pPr marL="4040188" lvl="1" indent="-365125" algn="just">
              <a:tabLst>
                <a:tab pos="4838700" algn="l"/>
              </a:tabLst>
            </a:pPr>
            <a:endParaRPr lang="cs-CZ" dirty="0" smtClean="0">
              <a:cs typeface="Times New Roman" panose="02020603050405020304" pitchFamily="18" charset="0"/>
            </a:endParaRPr>
          </a:p>
          <a:p>
            <a:pPr marL="4040188" lvl="1" indent="-365125" algn="just">
              <a:tabLst>
                <a:tab pos="4838700" algn="l"/>
              </a:tabLst>
            </a:pPr>
            <a:endParaRPr lang="cs-CZ" dirty="0">
              <a:cs typeface="Times New Roman" panose="02020603050405020304" pitchFamily="18" charset="0"/>
            </a:endParaRPr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75" y="2421571"/>
            <a:ext cx="8640959" cy="346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0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 smtClean="0"/>
              <a:t>Dopředu o 1 m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13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400" dirty="0" smtClean="0"/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148455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sz="2200" dirty="0" smtClean="0">
                <a:cs typeface="Times New Roman" panose="02020603050405020304" pitchFamily="18" charset="0"/>
              </a:rPr>
              <a:t>Polohování s jednotkou </a:t>
            </a:r>
            <a:r>
              <a:rPr lang="cs-CZ" sz="2200" dirty="0" err="1" smtClean="0">
                <a:cs typeface="Times New Roman" panose="02020603050405020304" pitchFamily="18" charset="0"/>
              </a:rPr>
              <a:t>Omnidrive</a:t>
            </a:r>
            <a:endParaRPr lang="cs-CZ" sz="2200" dirty="0" smtClean="0">
              <a:cs typeface="Times New Roman" panose="02020603050405020304" pitchFamily="18" charset="0"/>
            </a:endParaRPr>
          </a:p>
          <a:p>
            <a:pPr marL="365125" lvl="1" indent="-365125" algn="just"/>
            <a:r>
              <a:rPr lang="cs-CZ" sz="2200" dirty="0" smtClean="0">
                <a:cs typeface="Times New Roman" panose="02020603050405020304" pitchFamily="18" charset="0"/>
              </a:rPr>
              <a:t>U </a:t>
            </a:r>
            <a:r>
              <a:rPr lang="cs-CZ" sz="2200" dirty="0">
                <a:cs typeface="Times New Roman" panose="02020603050405020304" pitchFamily="18" charset="0"/>
              </a:rPr>
              <a:t>jednotky </a:t>
            </a:r>
            <a:r>
              <a:rPr lang="cs-CZ" sz="2200" dirty="0" err="1">
                <a:cs typeface="Times New Roman" panose="02020603050405020304" pitchFamily="18" charset="0"/>
              </a:rPr>
              <a:t>Omnidrive</a:t>
            </a:r>
            <a:r>
              <a:rPr lang="cs-CZ" sz="2200" dirty="0">
                <a:cs typeface="Times New Roman" panose="02020603050405020304" pitchFamily="18" charset="0"/>
              </a:rPr>
              <a:t> neodpovídá </a:t>
            </a:r>
            <a:r>
              <a:rPr lang="cs-CZ" sz="2200" dirty="0" smtClean="0">
                <a:cs typeface="Times New Roman" panose="02020603050405020304" pitchFamily="18" charset="0"/>
              </a:rPr>
              <a:t>hardwarový </a:t>
            </a:r>
            <a:r>
              <a:rPr lang="cs-CZ" sz="2200" dirty="0">
                <a:cs typeface="Times New Roman" panose="02020603050405020304" pitchFamily="18" charset="0"/>
              </a:rPr>
              <a:t>kinematický model robotu plně skutečnosti. Model předpokládá, že kolečka jsou uspořádána přesně symetricky s úhlem 120° a že kolečka jsou vyrovnána </a:t>
            </a:r>
            <a:r>
              <a:rPr lang="cs-CZ" sz="2200" dirty="0" smtClean="0">
                <a:cs typeface="Times New Roman" panose="02020603050405020304" pitchFamily="18" charset="0"/>
              </a:rPr>
              <a:t>s osou </a:t>
            </a:r>
            <a:r>
              <a:rPr lang="cs-CZ" sz="2200" dirty="0">
                <a:cs typeface="Times New Roman" panose="02020603050405020304" pitchFamily="18" charset="0"/>
              </a:rPr>
              <a:t>otáčení přesně pod úhlem 90°. Toto není ve skutečnosti přesně dosaženo</a:t>
            </a:r>
            <a:r>
              <a:rPr lang="cs-CZ" sz="2200" dirty="0" smtClean="0">
                <a:cs typeface="Times New Roman" panose="02020603050405020304" pitchFamily="18" charset="0"/>
              </a:rPr>
              <a:t>.</a:t>
            </a:r>
          </a:p>
          <a:p>
            <a:pPr marL="0" lvl="1" indent="0" algn="just">
              <a:buNone/>
            </a:pPr>
            <a:endParaRPr lang="cs-CZ" sz="2200" dirty="0">
              <a:cs typeface="Times New Roman" panose="02020603050405020304" pitchFamily="18" charset="0"/>
            </a:endParaRPr>
          </a:p>
          <a:p>
            <a:pPr marL="0" lvl="1" indent="0" algn="just">
              <a:buNone/>
            </a:pPr>
            <a:r>
              <a:rPr lang="cs-CZ" sz="2200" dirty="0" smtClean="0">
                <a:cs typeface="Times New Roman" panose="02020603050405020304" pitchFamily="18" charset="0"/>
              </a:rPr>
              <a:t>Polohování bez jednotky </a:t>
            </a:r>
            <a:r>
              <a:rPr lang="cs-CZ" sz="2200" dirty="0" err="1">
                <a:cs typeface="Times New Roman" panose="02020603050405020304" pitchFamily="18" charset="0"/>
              </a:rPr>
              <a:t>O</a:t>
            </a:r>
            <a:r>
              <a:rPr lang="cs-CZ" sz="2200" dirty="0" err="1" smtClean="0">
                <a:cs typeface="Times New Roman" panose="02020603050405020304" pitchFamily="18" charset="0"/>
              </a:rPr>
              <a:t>mnidrive</a:t>
            </a:r>
            <a:endParaRPr lang="cs-CZ" sz="2200" dirty="0">
              <a:cs typeface="Times New Roman" panose="02020603050405020304" pitchFamily="18" charset="0"/>
            </a:endParaRPr>
          </a:p>
          <a:p>
            <a:pPr marL="365125" lvl="1" indent="-365125" algn="just"/>
            <a:r>
              <a:rPr lang="cs-CZ" sz="2200" dirty="0">
                <a:cs typeface="Times New Roman" panose="02020603050405020304" pitchFamily="18" charset="0"/>
              </a:rPr>
              <a:t>U metody inkrementálního snímače je nepřesnost polohování způsobena výpočtovou dobou, časovou ztrátou v důsledku přenosu dat přes Wi-Fi, třecími ztrátami v závislosti na stavu podlahu, brzdným časem</a:t>
            </a:r>
            <a:r>
              <a:rPr lang="cs-CZ" sz="2200" dirty="0" smtClean="0">
                <a:cs typeface="Times New Roman" panose="02020603050405020304" pitchFamily="18" charset="0"/>
              </a:rPr>
              <a:t>.</a:t>
            </a:r>
          </a:p>
          <a:p>
            <a:pPr marL="0" lvl="1" indent="0" algn="just">
              <a:buNone/>
            </a:pPr>
            <a:endParaRPr lang="cs-CZ" sz="2200" dirty="0" smtClean="0">
              <a:cs typeface="Times New Roman" panose="02020603050405020304" pitchFamily="18" charset="0"/>
            </a:endParaRPr>
          </a:p>
          <a:p>
            <a:pPr marL="0" lvl="1" indent="0" algn="just">
              <a:buNone/>
            </a:pPr>
            <a:r>
              <a:rPr lang="cs-CZ" sz="2200" dirty="0" smtClean="0">
                <a:cs typeface="Times New Roman" panose="02020603050405020304" pitchFamily="18" charset="0"/>
              </a:rPr>
              <a:t>Pokud by měl AMR zastavit u nakládací stanice ve vzdálenosti například 8 cm je vhodné využít zpětné vazby =&gt; </a:t>
            </a:r>
            <a:r>
              <a:rPr lang="cs-CZ" sz="2200" dirty="0">
                <a:cs typeface="Times New Roman" panose="02020603050405020304" pitchFamily="18" charset="0"/>
              </a:rPr>
              <a:t>p</a:t>
            </a:r>
            <a:r>
              <a:rPr lang="cs-CZ" sz="2200" dirty="0" smtClean="0">
                <a:cs typeface="Times New Roman" panose="02020603050405020304" pitchFamily="18" charset="0"/>
              </a:rPr>
              <a:t>řesnější polohování s využitím IR senzorů</a:t>
            </a:r>
            <a:endParaRPr lang="cs-CZ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3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 smtClean="0"/>
              <a:t>IR snímače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14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400" dirty="0" smtClean="0"/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1" y="1690688"/>
            <a:ext cx="5044440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 err="1" smtClean="0">
                <a:cs typeface="Times New Roman" panose="02020603050405020304" pitchFamily="18" charset="0"/>
              </a:rPr>
              <a:t>Robotino</a:t>
            </a:r>
            <a:r>
              <a:rPr lang="cs-CZ" dirty="0" smtClean="0">
                <a:cs typeface="Times New Roman" panose="02020603050405020304" pitchFamily="18" charset="0"/>
              </a:rPr>
              <a:t> obsahuje 9x infračervený difuzní snímač vzdálenosti</a:t>
            </a:r>
            <a:r>
              <a:rPr lang="cs-CZ" dirty="0">
                <a:cs typeface="Times New Roman" panose="02020603050405020304" pitchFamily="18" charset="0"/>
              </a:rPr>
              <a:t> </a:t>
            </a:r>
            <a:r>
              <a:rPr lang="cs-CZ" dirty="0" smtClean="0">
                <a:cs typeface="Times New Roman" panose="02020603050405020304" pitchFamily="18" charset="0"/>
              </a:rPr>
              <a:t>(po 40°)</a:t>
            </a:r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39" y="3903843"/>
            <a:ext cx="3373843" cy="2954156"/>
          </a:xfrm>
          <a:prstGeom prst="rect">
            <a:avLst/>
          </a:prstGeom>
        </p:spPr>
      </p:pic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4577" y="2435985"/>
            <a:ext cx="5069122" cy="495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>
                <a:cs typeface="Times New Roman" panose="02020603050405020304" pitchFamily="18" charset="0"/>
              </a:rPr>
              <a:t>Pokud má být robot umístěn tak, aby jeho přední strana směřovala k nakládací stanici, je potřeba využít snímač </a:t>
            </a:r>
            <a:r>
              <a:rPr lang="cs-CZ" dirty="0" smtClean="0">
                <a:cs typeface="Times New Roman" panose="02020603050405020304" pitchFamily="18" charset="0"/>
              </a:rPr>
              <a:t>č.1</a:t>
            </a:r>
            <a:r>
              <a:rPr lang="cs-CZ" dirty="0">
                <a:cs typeface="Times New Roman" panose="02020603050405020304" pitchFamily="18" charset="0"/>
              </a:rPr>
              <a:t>. Ostatní snímače nejsou nutné.</a:t>
            </a:r>
          </a:p>
        </p:txBody>
      </p:sp>
      <p:graphicFrame>
        <p:nvGraphicFramePr>
          <p:cNvPr id="15" name="Tabulk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22621"/>
              </p:ext>
            </p:extLst>
          </p:nvPr>
        </p:nvGraphicFramePr>
        <p:xfrm>
          <a:off x="6136892" y="1673224"/>
          <a:ext cx="5879395" cy="439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7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26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86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11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9010">
                <a:tc>
                  <a:txBody>
                    <a:bodyPr/>
                    <a:lstStyle/>
                    <a:p>
                      <a:pPr algn="ctr"/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[cm]</a:t>
                      </a:r>
                      <a:endParaRPr lang="cs-CZ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V]</a:t>
                      </a:r>
                      <a:endParaRPr lang="cs-CZ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[cm]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U[V]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[cm]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V]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[cm]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U[V]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1,90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0,57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0,39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2,54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0,55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2,54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0,92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0,53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0,36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0,50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0,34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2,13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0,34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1,83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0,75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0,46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0,32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1,61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0,45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1,42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0,67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0,44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0,30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0,63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0,42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1,19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4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 smtClean="0"/>
              <a:t>IR snímače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15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400" dirty="0" smtClean="0"/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1" y="1690688"/>
            <a:ext cx="5044440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 err="1" smtClean="0">
                <a:cs typeface="Times New Roman" panose="02020603050405020304" pitchFamily="18" charset="0"/>
              </a:rPr>
              <a:t>Robotino</a:t>
            </a:r>
            <a:r>
              <a:rPr lang="cs-CZ" dirty="0" smtClean="0">
                <a:cs typeface="Times New Roman" panose="02020603050405020304" pitchFamily="18" charset="0"/>
              </a:rPr>
              <a:t> obsahuje 9x infračervený difuzní snímač vzdálenosti</a:t>
            </a:r>
            <a:r>
              <a:rPr lang="cs-CZ" dirty="0">
                <a:cs typeface="Times New Roman" panose="02020603050405020304" pitchFamily="18" charset="0"/>
              </a:rPr>
              <a:t> </a:t>
            </a:r>
            <a:r>
              <a:rPr lang="cs-CZ" dirty="0" smtClean="0">
                <a:cs typeface="Times New Roman" panose="02020603050405020304" pitchFamily="18" charset="0"/>
              </a:rPr>
              <a:t>(po 40°)</a:t>
            </a:r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39" y="3903843"/>
            <a:ext cx="3373843" cy="2954156"/>
          </a:xfrm>
          <a:prstGeom prst="rect">
            <a:avLst/>
          </a:prstGeom>
        </p:spPr>
      </p:pic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4577" y="2435985"/>
            <a:ext cx="5069122" cy="495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>
                <a:cs typeface="Times New Roman" panose="02020603050405020304" pitchFamily="18" charset="0"/>
              </a:rPr>
              <a:t>Pokud má být robot umístěn tak, aby jeho přední strana směřovala k nakládací stanici, je potřeba využít snímač </a:t>
            </a:r>
            <a:r>
              <a:rPr lang="cs-CZ" dirty="0" smtClean="0">
                <a:cs typeface="Times New Roman" panose="02020603050405020304" pitchFamily="18" charset="0"/>
              </a:rPr>
              <a:t>č.1</a:t>
            </a:r>
            <a:r>
              <a:rPr lang="cs-CZ" dirty="0">
                <a:cs typeface="Times New Roman" panose="02020603050405020304" pitchFamily="18" charset="0"/>
              </a:rPr>
              <a:t>. Ostatní snímače nejsou nutné.</a:t>
            </a:r>
          </a:p>
        </p:txBody>
      </p:sp>
      <p:graphicFrame>
        <p:nvGraphicFramePr>
          <p:cNvPr id="15" name="Tabulk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22621"/>
              </p:ext>
            </p:extLst>
          </p:nvPr>
        </p:nvGraphicFramePr>
        <p:xfrm>
          <a:off x="6136892" y="1673224"/>
          <a:ext cx="5879395" cy="439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7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26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86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11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9010">
                <a:tc>
                  <a:txBody>
                    <a:bodyPr/>
                    <a:lstStyle/>
                    <a:p>
                      <a:pPr algn="ctr"/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[cm]</a:t>
                      </a:r>
                      <a:endParaRPr lang="cs-CZ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V]</a:t>
                      </a:r>
                      <a:endParaRPr lang="cs-CZ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[cm]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U[V]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[cm]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V]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[cm]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U[V]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1,90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0,57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0,39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2,54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0,55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2,54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0,92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0,53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0,36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0,87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0,50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0,34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2,13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0,34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1,83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0,75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0,46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0,32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1,61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0,45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1,42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0,67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0,44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0,30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0,63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0,42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353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1,19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0,41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cs-CZ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0,28</a:t>
                      </a:r>
                      <a:endParaRPr lang="cs-CZ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4" name="Graf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046561"/>
              </p:ext>
            </p:extLst>
          </p:nvPr>
        </p:nvGraphicFramePr>
        <p:xfrm>
          <a:off x="6105394" y="1645292"/>
          <a:ext cx="6096000" cy="4517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5576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 smtClean="0"/>
              <a:t>IR snímače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16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ástupný symbol pro obsah 2">
                <a:extLst>
                  <a:ext uri="{FF2B5EF4-FFF2-40B4-BE49-F238E27FC236}">
                    <a16:creationId xmlns:a16="http://schemas.microsoft.com/office/drawing/2014/main" id="{23D6B7BC-3F8A-4FBE-9D5C-3833E52D04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690688"/>
                <a:ext cx="10363199" cy="5319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just">
                  <a:buNone/>
                </a:pPr>
                <a:r>
                  <a:rPr lang="cs-CZ" dirty="0" err="1" smtClean="0">
                    <a:cs typeface="Times New Roman" panose="02020603050405020304" pitchFamily="18" charset="0"/>
                  </a:rPr>
                  <a:t>Linearizace</a:t>
                </a:r>
                <a:r>
                  <a:rPr lang="cs-CZ" dirty="0" smtClean="0">
                    <a:cs typeface="Times New Roman" panose="02020603050405020304" pitchFamily="18" charset="0"/>
                  </a:rPr>
                  <a:t> </a:t>
                </a:r>
                <a:r>
                  <a:rPr lang="cs-CZ" dirty="0" err="1" smtClean="0">
                    <a:cs typeface="Times New Roman" panose="02020603050405020304" pitchFamily="18" charset="0"/>
                  </a:rPr>
                  <a:t>charakteristikyv</a:t>
                </a:r>
                <a:r>
                  <a:rPr lang="cs-CZ" dirty="0" smtClean="0">
                    <a:cs typeface="Times New Roman" panose="02020603050405020304" pitchFamily="18" charset="0"/>
                  </a:rPr>
                  <a:t> </a:t>
                </a:r>
                <a:r>
                  <a:rPr lang="cs-CZ" dirty="0" err="1" smtClean="0">
                    <a:cs typeface="Times New Roman" panose="02020603050405020304" pitchFamily="18" charset="0"/>
                  </a:rPr>
                  <a:t>rozssahu</a:t>
                </a:r>
                <a:r>
                  <a:rPr lang="cs-CZ" dirty="0" smtClean="0">
                    <a:cs typeface="Times New Roman" panose="02020603050405020304" pitchFamily="18" charset="0"/>
                  </a:rPr>
                  <a:t> 5 -10 cm</a:t>
                </a:r>
              </a:p>
              <a:p>
                <a:pPr marL="457200" lvl="1" indent="0" algn="just">
                  <a:buClrTx/>
                  <a:buNone/>
                </a:pPr>
                <a:r>
                  <a:rPr lang="cs-CZ" dirty="0">
                    <a:cs typeface="Times New Roman" panose="02020603050405020304" pitchFamily="18" charset="0"/>
                  </a:rPr>
                  <a:t>Vzorec pro </a:t>
                </a:r>
                <a:r>
                  <a:rPr lang="cs-CZ" dirty="0" err="1">
                    <a:cs typeface="Times New Roman" panose="02020603050405020304" pitchFamily="18" charset="0"/>
                  </a:rPr>
                  <a:t>linearizační</a:t>
                </a:r>
                <a:r>
                  <a:rPr lang="cs-CZ" dirty="0">
                    <a:cs typeface="Times New Roman" panose="02020603050405020304" pitchFamily="18" charset="0"/>
                  </a:rPr>
                  <a:t> přímku je:</a:t>
                </a:r>
              </a:p>
              <a:p>
                <a:pPr marL="393192" lvl="1" indent="0" algn="ctr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000" i="1">
                          <a:latin typeface="Cambria Math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cs-CZ" sz="2000" i="1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cs-CZ" sz="2000" i="1">
                          <a:latin typeface="Cambria Math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cs-CZ" sz="20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cs-CZ" sz="20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cs-CZ" sz="20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cs-CZ" sz="20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𝑞</m:t>
                      </m:r>
                    </m:oMath>
                  </m:oMathPara>
                </a14:m>
                <a:endParaRPr lang="cs-CZ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algn="just">
                  <a:buClrTx/>
                  <a:buNone/>
                </a:pPr>
                <a:r>
                  <a:rPr lang="cs-CZ" dirty="0">
                    <a:cs typeface="Times New Roman" panose="02020603050405020304" pitchFamily="18" charset="0"/>
                  </a:rPr>
                  <a:t>Naměřené hodnoty pro body </a:t>
                </a:r>
                <a:r>
                  <a:rPr lang="cs-CZ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B1 a </a:t>
                </a:r>
                <a:r>
                  <a:rPr lang="cs-CZ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B2</a:t>
                </a:r>
                <a:r>
                  <a:rPr lang="cs-CZ" dirty="0" smtClean="0">
                    <a:cs typeface="Times New Roman" panose="02020603050405020304" pitchFamily="18" charset="0"/>
                  </a:rPr>
                  <a:t>:</a:t>
                </a:r>
              </a:p>
              <a:p>
                <a:pPr marL="457200" lvl="1" indent="0" algn="just">
                  <a:buClrTx/>
                  <a:buNone/>
                </a:pPr>
                <a:r>
                  <a:rPr lang="cs-CZ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cs-CZ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:r>
                  <a:rPr lang="cs-CZ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B1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</a:t>
                </a:r>
                <a:r>
                  <a:rPr lang="cs-CZ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cs-CZ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5 cm; </a:t>
                </a:r>
                <a:r>
                  <a:rPr lang="cs-CZ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cs-CZ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2,13 </a:t>
                </a:r>
                <a:r>
                  <a:rPr lang="cs-CZ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</a:p>
              <a:p>
                <a:pPr marL="457200" lvl="1" indent="0" algn="just">
                  <a:buClrTx/>
                  <a:buNone/>
                </a:pP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cs-CZ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B2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 </a:t>
                </a:r>
                <a:r>
                  <a:rPr lang="cs-CZ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cs-CZ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 cm; </a:t>
                </a:r>
                <a:r>
                  <a:rPr lang="cs-CZ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cs-CZ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1,19 V</a:t>
                </a:r>
              </a:p>
              <a:p>
                <a:pPr marL="457200" lvl="1" indent="0" algn="just">
                  <a:buClrTx/>
                  <a:buNone/>
                </a:pPr>
                <a:r>
                  <a:rPr lang="cs-CZ" dirty="0">
                    <a:cs typeface="Times New Roman" panose="02020603050405020304" pitchFamily="18" charset="0"/>
                  </a:rPr>
                  <a:t>Určení směrnice přímky:</a:t>
                </a:r>
              </a:p>
              <a:p>
                <a:pPr marL="393192" lvl="1" indent="0" algn="ctr">
                  <a:buClrTx/>
                  <a:buNone/>
                </a:pP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</a:t>
                </a:r>
                <a:r>
                  <a:rPr lang="cs-CZ" sz="20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d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= </a:t>
                </a:r>
                <a:r>
                  <a:rPr lang="cs-CZ" sz="20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d</a:t>
                </a:r>
                <a:r>
                  <a:rPr lang="cs-CZ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2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– </a:t>
                </a:r>
                <a:r>
                  <a:rPr lang="cs-CZ" sz="20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d</a:t>
                </a:r>
                <a:r>
                  <a:rPr lang="cs-CZ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1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= 10 – 5 = 5 </a:t>
                </a:r>
                <a:r>
                  <a:rPr lang="cs-CZ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cm</a:t>
                </a:r>
              </a:p>
              <a:p>
                <a:pPr marL="393192" lvl="1" indent="0" algn="ctr">
                  <a:buClrTx/>
                  <a:buNone/>
                </a:pP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	 </a:t>
                </a:r>
                <a:r>
                  <a:rPr lang="cs-CZ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    </a:t>
                </a:r>
                <a:r>
                  <a:rPr lang="cs-CZ" sz="20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u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= </a:t>
                </a:r>
                <a:r>
                  <a:rPr lang="cs-CZ" sz="20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u</a:t>
                </a:r>
                <a:r>
                  <a:rPr lang="cs-CZ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2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– </a:t>
                </a:r>
                <a:r>
                  <a:rPr lang="cs-CZ" sz="20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u</a:t>
                </a:r>
                <a:r>
                  <a:rPr lang="cs-CZ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1</a:t>
                </a:r>
                <a:r>
                  <a:rPr lang="cs-CZ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= 1,19 – 2,13 = -0,94 V</a:t>
                </a:r>
              </a:p>
              <a:p>
                <a:pPr marL="393192" lvl="1" indent="0" algn="just">
                  <a:buClrTx/>
                  <a:buNone/>
                </a:pPr>
                <a:r>
                  <a:rPr lang="cs-CZ" sz="2000" dirty="0" smtClean="0">
                    <a:cs typeface="Times New Roman" panose="02020603050405020304" pitchFamily="18" charset="0"/>
                  </a:rPr>
                  <a:t>     			      </a:t>
                </a:r>
                <a14:m>
                  <m:oMath xmlns:m="http://schemas.openxmlformats.org/officeDocument/2006/math">
                    <m:r>
                      <a:rPr lang="cs-CZ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cs-CZ" sz="20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cs-CZ" sz="20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cs-CZ" sz="20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cs-CZ" sz="2000" i="1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𝑢</m:t>
                        </m:r>
                      </m:den>
                    </m:f>
                    <m:r>
                      <a:rPr lang="cs-CZ" sz="20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cs-CZ" sz="2000" i="1">
                            <a:latin typeface="Cambria Math"/>
                            <a:cs typeface="Times New Roman" panose="02020603050405020304" pitchFamily="18" charset="0"/>
                          </a:rPr>
                          <m:t>−0,94</m:t>
                        </m:r>
                      </m:den>
                    </m:f>
                    <m:r>
                      <a:rPr lang="cs-CZ" sz="20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≅</m:t>
                    </m:r>
                    <m:r>
                      <a:rPr lang="cs-CZ" sz="2000" b="1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−</m:t>
                    </m:r>
                    <m:r>
                      <a:rPr lang="cs-CZ" sz="2000" b="1" i="1">
                        <a:latin typeface="Cambria Math"/>
                        <a:cs typeface="Times New Roman" panose="02020603050405020304" pitchFamily="18" charset="0"/>
                      </a:rPr>
                      <m:t>𝟓</m:t>
                    </m:r>
                    <m:r>
                      <a:rPr lang="cs-CZ" sz="2000" b="1" i="1"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cs-CZ" sz="2000" b="1" i="1">
                        <a:latin typeface="Cambria Math"/>
                        <a:cs typeface="Times New Roman" panose="02020603050405020304" pitchFamily="18" charset="0"/>
                      </a:rPr>
                      <m:t>𝟑𝟐</m:t>
                    </m:r>
                    <m:r>
                      <a:rPr lang="cs-CZ" sz="2000" b="1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cs-CZ" sz="2000" b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𝐜𝐦</m:t>
                    </m:r>
                    <m:r>
                      <a:rPr lang="cs-CZ" sz="2000" b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/</m:t>
                    </m:r>
                    <m:r>
                      <a:rPr lang="cs-CZ" sz="2000" b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𝐕</m:t>
                    </m:r>
                  </m:oMath>
                </a14:m>
                <a:endParaRPr lang="cs-CZ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algn="just">
                  <a:buClrTx/>
                  <a:buNone/>
                </a:pPr>
                <a:r>
                  <a:rPr lang="cs-CZ" dirty="0">
                    <a:cs typeface="Times New Roman" panose="02020603050405020304" pitchFamily="18" charset="0"/>
                  </a:rPr>
                  <a:t>Určení posunu q:</a:t>
                </a:r>
              </a:p>
              <a:p>
                <a:pPr marL="393192" lvl="1" indent="0" algn="ctr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000" i="1">
                          <a:latin typeface="Cambria Math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cs-CZ" sz="2000" i="1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cs-CZ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cs-CZ" sz="2000" i="1">
                              <a:latin typeface="Cambria Math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cs-CZ" sz="2000" i="1">
                              <a:latin typeface="Cambria Math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cs-CZ" sz="2000" i="1">
                          <a:latin typeface="Cambria Math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cs-CZ" sz="2000" i="1">
                          <a:latin typeface="Cambria Math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cs-CZ" sz="2000" i="1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cs-CZ" sz="2000" i="1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cs-CZ" sz="20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cs-CZ" sz="2000" i="1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cs-CZ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93192" lvl="1" indent="0" algn="ctr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000" i="1">
                          <a:solidFill>
                            <a:prstClr val="black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cs-CZ" sz="2000" i="1">
                          <a:solidFill>
                            <a:prstClr val="black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=5+5,32∙2,13</m:t>
                      </m:r>
                    </m:oMath>
                  </m:oMathPara>
                </a14:m>
                <a:endParaRPr lang="cs-CZ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/>
                  <a:cs typeface="Times New Roman" panose="02020603050405020304" pitchFamily="18" charset="0"/>
                </a:endParaRPr>
              </a:p>
              <a:p>
                <a:pPr marL="393192" lvl="1" indent="0" algn="ctr">
                  <a:buClrTx/>
                  <a:buNone/>
                </a:pPr>
                <a14:m>
                  <m:oMath xmlns:m="http://schemas.openxmlformats.org/officeDocument/2006/math">
                    <m:r>
                      <a:rPr lang="cs-CZ" sz="2000" i="1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𝑞</m:t>
                    </m:r>
                    <m:r>
                      <a:rPr lang="cs-CZ" sz="2000" i="1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cs-CZ" sz="2000" b="1" i="1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𝟏𝟔</m:t>
                    </m:r>
                    <m:r>
                      <a:rPr lang="cs-CZ" sz="2000" b="1" i="1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cs-CZ" sz="2000" b="1" i="1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𝟑𝟑</m:t>
                    </m:r>
                  </m:oMath>
                </a14:m>
                <a:r>
                  <a:rPr lang="cs-CZ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cm</a:t>
                </a:r>
              </a:p>
              <a:p>
                <a:pPr marL="393192" lvl="1" indent="0" algn="just">
                  <a:buClrTx/>
                  <a:buNone/>
                </a:pPr>
                <a:endParaRPr lang="cs-CZ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1" indent="0" algn="just">
                  <a:buNone/>
                </a:pPr>
                <a:endParaRPr lang="cs-CZ" dirty="0" smtClean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Zástupný symbol pro obsah 2">
                <a:extLst>
                  <a:ext uri="{FF2B5EF4-FFF2-40B4-BE49-F238E27FC236}">
                    <a16:creationId xmlns:a16="http://schemas.microsoft.com/office/drawing/2014/main" id="{23D6B7BC-3F8A-4FBE-9D5C-3833E52D0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90688"/>
                <a:ext cx="10363199" cy="5319711"/>
              </a:xfrm>
              <a:prstGeom prst="rect">
                <a:avLst/>
              </a:prstGeom>
              <a:blipFill>
                <a:blip r:embed="rId4"/>
                <a:stretch>
                  <a:fillRect l="-942" t="-160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4577" y="2435985"/>
            <a:ext cx="5069122" cy="495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>
              <a:cs typeface="Times New Roman" panose="02020603050405020304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0" y="1219694"/>
            <a:ext cx="3543300" cy="27432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49" y="3698680"/>
            <a:ext cx="25050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74" y="959805"/>
            <a:ext cx="6267450" cy="401955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 smtClean="0"/>
              <a:t>IR snímače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17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363199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4577" y="2435985"/>
            <a:ext cx="5069122" cy="495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>
              <a:cs typeface="Times New Roman" panose="02020603050405020304" pitchFamily="18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0" y="1219694"/>
            <a:ext cx="3543300" cy="27432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49" y="3698680"/>
            <a:ext cx="2505075" cy="2428875"/>
          </a:xfrm>
          <a:prstGeom prst="rect">
            <a:avLst/>
          </a:prstGeom>
        </p:spPr>
      </p:pic>
      <p:graphicFrame>
        <p:nvGraphicFramePr>
          <p:cNvPr id="11" name="Tabulk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240485"/>
              </p:ext>
            </p:extLst>
          </p:nvPr>
        </p:nvGraphicFramePr>
        <p:xfrm>
          <a:off x="4503804" y="3736600"/>
          <a:ext cx="4236715" cy="1599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6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033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Rychlost jízdy [mm/s]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Vzdálenost od překážky při zastavení [cm]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538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6,8</a:t>
                      </a:r>
                      <a:endParaRPr lang="cs-CZ" sz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538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6,1</a:t>
                      </a:r>
                      <a:endParaRPr lang="cs-CZ" sz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538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5,4</a:t>
                      </a:r>
                      <a:endParaRPr lang="cs-CZ" sz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538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3,2</a:t>
                      </a:r>
                      <a:endParaRPr lang="cs-CZ" sz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ovéPole 8"/>
          <p:cNvSpPr txBox="1"/>
          <p:nvPr/>
        </p:nvSpPr>
        <p:spPr>
          <a:xfrm>
            <a:off x="158886" y="5450349"/>
            <a:ext cx="8689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cs typeface="Times New Roman" panose="02020603050405020304" pitchFamily="18" charset="0"/>
              </a:rPr>
              <a:t>Nepřesnost ve vzdálenosti nastává z důvodu doby potřebné pro přenos a zpracování </a:t>
            </a:r>
            <a:r>
              <a:rPr lang="cs-CZ" dirty="0" smtClean="0">
                <a:cs typeface="Times New Roman" panose="02020603050405020304" pitchFamily="18" charset="0"/>
              </a:rPr>
              <a:t>signálů</a:t>
            </a:r>
          </a:p>
          <a:p>
            <a:pPr algn="just"/>
            <a:r>
              <a:rPr lang="cs-CZ" dirty="0" smtClean="0">
                <a:cs typeface="Times New Roman" panose="02020603050405020304" pitchFamily="18" charset="0"/>
              </a:rPr>
              <a:t>v </a:t>
            </a:r>
            <a:r>
              <a:rPr lang="cs-CZ" dirty="0" err="1">
                <a:cs typeface="Times New Roman" panose="02020603050405020304" pitchFamily="18" charset="0"/>
              </a:rPr>
              <a:t>Robotinu</a:t>
            </a:r>
            <a:r>
              <a:rPr lang="cs-CZ" dirty="0">
                <a:cs typeface="Times New Roman" panose="02020603050405020304" pitchFamily="18" charset="0"/>
              </a:rPr>
              <a:t> a Wi-Fi </a:t>
            </a:r>
            <a:r>
              <a:rPr lang="cs-CZ" dirty="0" smtClean="0">
                <a:cs typeface="Times New Roman" panose="02020603050405020304" pitchFamily="18" charset="0"/>
              </a:rPr>
              <a:t>komunikaci. Toto </a:t>
            </a:r>
            <a:r>
              <a:rPr lang="cs-CZ" dirty="0">
                <a:cs typeface="Times New Roman" panose="02020603050405020304" pitchFamily="18" charset="0"/>
              </a:rPr>
              <a:t>zpoždění je nezávislé na rychlosti pojezdu robotu a je téměř identické při všech rychlostech. </a:t>
            </a:r>
            <a:r>
              <a:rPr lang="cs-CZ" dirty="0" smtClean="0">
                <a:cs typeface="Times New Roman" panose="02020603050405020304" pitchFamily="18" charset="0"/>
              </a:rPr>
              <a:t>Další </a:t>
            </a:r>
            <a:r>
              <a:rPr lang="cs-CZ" dirty="0">
                <a:cs typeface="Times New Roman" panose="02020603050405020304" pitchFamily="18" charset="0"/>
              </a:rPr>
              <a:t>zpoždění je dáno procesem brzdění robotu a je závislé na rychlosti pojezdu</a:t>
            </a:r>
            <a:r>
              <a:rPr lang="cs-CZ" dirty="0" smtClean="0">
                <a:cs typeface="Times New Roman" panose="02020603050405020304" pitchFamily="18" charset="0"/>
              </a:rPr>
              <a:t>.</a:t>
            </a:r>
            <a:endParaRPr lang="cs-CZ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5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24048"/>
            <a:ext cx="10515600" cy="1325563"/>
          </a:xfrm>
        </p:spPr>
        <p:txBody>
          <a:bodyPr/>
          <a:lstStyle/>
          <a:p>
            <a:r>
              <a:rPr lang="cs-CZ" dirty="0" smtClean="0"/>
              <a:t>IR snímače – korekce vzdálenosti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18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363199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4577" y="2435985"/>
            <a:ext cx="5069122" cy="495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>
              <a:cs typeface="Times New Roman" panose="02020603050405020304" pitchFamily="18" charset="0"/>
            </a:endParaRP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148455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pic>
        <p:nvPicPr>
          <p:cNvPr id="16" name="Obráze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262" y="1936988"/>
            <a:ext cx="6353175" cy="1476375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586" y="3565605"/>
            <a:ext cx="63722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24048"/>
            <a:ext cx="10515600" cy="1325563"/>
          </a:xfrm>
        </p:spPr>
        <p:txBody>
          <a:bodyPr/>
          <a:lstStyle/>
          <a:p>
            <a:r>
              <a:rPr lang="cs-CZ" dirty="0" smtClean="0"/>
              <a:t>IR snímače – korekce vzdálenosti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19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363199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4577" y="2435985"/>
            <a:ext cx="5069122" cy="495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>
              <a:cs typeface="Times New Roman" panose="02020603050405020304" pitchFamily="18" charset="0"/>
            </a:endParaRP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148455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1143000" y="1843088"/>
            <a:ext cx="10148455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 err="1" smtClean="0">
                <a:cs typeface="Times New Roman" panose="02020603050405020304" pitchFamily="18" charset="0"/>
              </a:rPr>
              <a:t>Robotino</a:t>
            </a:r>
            <a:r>
              <a:rPr lang="cs-CZ" dirty="0" smtClean="0">
                <a:cs typeface="Times New Roman" panose="02020603050405020304" pitchFamily="18" charset="0"/>
              </a:rPr>
              <a:t> se bude pohybovat podél zdi ve vzdálenosti 60 mm</a:t>
            </a:r>
          </a:p>
          <a:p>
            <a:pPr marL="0" lvl="1" indent="0" algn="just">
              <a:buNone/>
            </a:pPr>
            <a:r>
              <a:rPr lang="cs-CZ" dirty="0">
                <a:cs typeface="Times New Roman" panose="02020603050405020304" pitchFamily="18" charset="0"/>
              </a:rPr>
              <a:t>Po startu se </a:t>
            </a:r>
            <a:r>
              <a:rPr lang="cs-CZ" dirty="0" err="1">
                <a:cs typeface="Times New Roman" panose="02020603050405020304" pitchFamily="18" charset="0"/>
              </a:rPr>
              <a:t>Robotino</a:t>
            </a:r>
            <a:r>
              <a:rPr lang="cs-CZ" dirty="0">
                <a:cs typeface="Times New Roman" panose="02020603050405020304" pitchFamily="18" charset="0"/>
              </a:rPr>
              <a:t> pohybuje směrem ke stěně, dokud nedosáhne vzdálenosti od stěny 60 mm. Poté se spustí druhý program a </a:t>
            </a:r>
            <a:r>
              <a:rPr lang="cs-CZ" dirty="0" err="1">
                <a:cs typeface="Times New Roman" panose="02020603050405020304" pitchFamily="18" charset="0"/>
              </a:rPr>
              <a:t>Robotino</a:t>
            </a:r>
            <a:r>
              <a:rPr lang="cs-CZ" dirty="0">
                <a:cs typeface="Times New Roman" panose="02020603050405020304" pitchFamily="18" charset="0"/>
              </a:rPr>
              <a:t> kopíruje zeď </a:t>
            </a:r>
            <a:r>
              <a:rPr lang="cs-CZ" dirty="0" err="1">
                <a:cs typeface="Times New Roman" panose="02020603050405020304" pitchFamily="18" charset="0"/>
              </a:rPr>
              <a:t>a</a:t>
            </a:r>
            <a:r>
              <a:rPr lang="cs-CZ" dirty="0" err="1">
                <a:cs typeface="Times New Roman" panose="02020603050405020304" pitchFamily="18" charset="0"/>
                <a:sym typeface="Symbol"/>
              </a:rPr>
              <a:t></a:t>
            </a:r>
            <a:r>
              <a:rPr lang="cs-CZ" dirty="0" err="1">
                <a:cs typeface="Times New Roman" panose="02020603050405020304" pitchFamily="18" charset="0"/>
              </a:rPr>
              <a:t>je</a:t>
            </a:r>
            <a:r>
              <a:rPr lang="cs-CZ" dirty="0">
                <a:cs typeface="Times New Roman" panose="02020603050405020304" pitchFamily="18" charset="0"/>
              </a:rPr>
              <a:t> pořád natočeno „čelem“ ke zdi</a:t>
            </a:r>
            <a:r>
              <a:rPr lang="cs-CZ" dirty="0" smtClean="0">
                <a:cs typeface="Times New Roman" panose="02020603050405020304" pitchFamily="18" charset="0"/>
              </a:rPr>
              <a:t>. Pokud Dojede do místa, kde je vlevo bariéra ve vzdálenosti 60 mm, pohybuje se směrem v </a:t>
            </a:r>
            <a:r>
              <a:rPr lang="cs-CZ" dirty="0" err="1" smtClean="0">
                <a:cs typeface="Times New Roman" panose="02020603050405020304" pitchFamily="18" charset="0"/>
              </a:rPr>
              <a:t>pravo</a:t>
            </a:r>
            <a:r>
              <a:rPr lang="cs-CZ" dirty="0" smtClean="0">
                <a:cs typeface="Times New Roman" panose="02020603050405020304" pitchFamily="18" charset="0"/>
              </a:rPr>
              <a:t>… </a:t>
            </a:r>
            <a:endParaRPr lang="cs-CZ" dirty="0">
              <a:cs typeface="Times New Roman" panose="02020603050405020304" pitchFamily="18" charset="0"/>
            </a:endParaRPr>
          </a:p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3695700"/>
            <a:ext cx="4867275" cy="31623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655" y="3605761"/>
            <a:ext cx="5791200" cy="2562225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55" y="3727940"/>
            <a:ext cx="952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7E73DB-833F-41A9-A30D-60C1F398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Osnova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cs-CZ" sz="2400" dirty="0"/>
              <a:t>ú</a:t>
            </a:r>
            <a:r>
              <a:rPr lang="cs-CZ" sz="2400" dirty="0" smtClean="0"/>
              <a:t>vod </a:t>
            </a:r>
            <a:r>
              <a:rPr lang="cs-CZ" sz="2400" dirty="0" smtClean="0"/>
              <a:t>– </a:t>
            </a:r>
            <a:r>
              <a:rPr lang="cs-CZ" sz="2400" dirty="0" err="1" smtClean="0"/>
              <a:t>Robotino</a:t>
            </a:r>
            <a:r>
              <a:rPr lang="cs-CZ" sz="2400" dirty="0" smtClean="0"/>
              <a:t> </a:t>
            </a:r>
            <a:r>
              <a:rPr lang="cs-CZ" sz="2400" dirty="0" err="1" smtClean="0"/>
              <a:t>View</a:t>
            </a:r>
            <a:r>
              <a:rPr lang="cs-CZ" sz="2400" dirty="0" smtClean="0"/>
              <a:t>,</a:t>
            </a:r>
          </a:p>
          <a:p>
            <a:r>
              <a:rPr lang="cs-CZ" sz="2400" dirty="0"/>
              <a:t>l</a:t>
            </a:r>
            <a:r>
              <a:rPr lang="cs-CZ" sz="2400" dirty="0" smtClean="0"/>
              <a:t>ineární </a:t>
            </a:r>
            <a:r>
              <a:rPr lang="cs-CZ" sz="2400" dirty="0" smtClean="0"/>
              <a:t>pohyb X, Y a rotace v Z</a:t>
            </a:r>
            <a:endParaRPr lang="cs-CZ" sz="2400" dirty="0" smtClean="0"/>
          </a:p>
          <a:p>
            <a:r>
              <a:rPr lang="cs-CZ" sz="2400" dirty="0"/>
              <a:t>r</a:t>
            </a:r>
            <a:r>
              <a:rPr lang="cs-CZ" sz="2400" dirty="0" smtClean="0"/>
              <a:t>uční ovládání v </a:t>
            </a:r>
            <a:r>
              <a:rPr lang="cs-CZ" sz="2400" dirty="0" smtClean="0"/>
              <a:t>simulaci,</a:t>
            </a:r>
            <a:endParaRPr lang="cs-CZ" sz="2400" dirty="0" smtClean="0"/>
          </a:p>
          <a:p>
            <a:r>
              <a:rPr lang="cs-CZ" sz="2400" dirty="0"/>
              <a:t>p</a:t>
            </a:r>
            <a:r>
              <a:rPr lang="cs-CZ" sz="2400" dirty="0" smtClean="0"/>
              <a:t>rogramová sekvence – čtverec,</a:t>
            </a:r>
          </a:p>
          <a:p>
            <a:r>
              <a:rPr lang="cs-CZ" sz="2400" dirty="0"/>
              <a:t>j</a:t>
            </a:r>
            <a:r>
              <a:rPr lang="cs-CZ" sz="2400" dirty="0" smtClean="0"/>
              <a:t>ednotka </a:t>
            </a:r>
            <a:r>
              <a:rPr lang="cs-CZ" sz="2400" dirty="0" err="1"/>
              <a:t>O</a:t>
            </a:r>
            <a:r>
              <a:rPr lang="cs-CZ" sz="2400" dirty="0" err="1" smtClean="0"/>
              <a:t>mnidrive</a:t>
            </a:r>
            <a:r>
              <a:rPr lang="cs-CZ" sz="2400" dirty="0" smtClean="0"/>
              <a:t> a její přesnost,</a:t>
            </a:r>
          </a:p>
          <a:p>
            <a:r>
              <a:rPr lang="cs-CZ" sz="2400" dirty="0"/>
              <a:t>v</a:t>
            </a:r>
            <a:r>
              <a:rPr lang="cs-CZ" sz="2400" dirty="0" smtClean="0"/>
              <a:t>yužití IR senzorů, pro zastavení a řízení (odstup od překážky),</a:t>
            </a:r>
          </a:p>
          <a:p>
            <a:r>
              <a:rPr lang="cs-CZ" sz="2400" dirty="0"/>
              <a:t>v</a:t>
            </a:r>
            <a:r>
              <a:rPr lang="cs-CZ" sz="2400" dirty="0" smtClean="0"/>
              <a:t>yužití analogového induktivního snímače,</a:t>
            </a:r>
          </a:p>
          <a:p>
            <a:r>
              <a:rPr lang="cs-CZ" sz="2400" dirty="0"/>
              <a:t>s</a:t>
            </a:r>
            <a:r>
              <a:rPr lang="cs-CZ" sz="2400" dirty="0" smtClean="0"/>
              <a:t>ledování cesty – difuzní optické snímače,</a:t>
            </a:r>
          </a:p>
          <a:p>
            <a:r>
              <a:rPr lang="cs-CZ" sz="2400" dirty="0"/>
              <a:t>s</a:t>
            </a:r>
            <a:r>
              <a:rPr lang="cs-CZ" sz="2400" dirty="0" smtClean="0"/>
              <a:t>ledování trasy – web kamera,</a:t>
            </a:r>
          </a:p>
          <a:p>
            <a:r>
              <a:rPr lang="cs-CZ" sz="2400" dirty="0"/>
              <a:t>v</a:t>
            </a:r>
            <a:r>
              <a:rPr lang="cs-CZ" sz="2400" dirty="0" smtClean="0"/>
              <a:t>yhledávání a sledování barevného objektu – web kamera</a:t>
            </a:r>
            <a:endParaRPr lang="cs-CZ" sz="2400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106ADCC-3047-498A-9D03-0018140D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2</a:t>
            </a:fld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48EC153A-C541-4087-88A0-29D78AB17C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0CB8120C-2E51-46D7-9C21-3DD8DCA452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4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24048"/>
            <a:ext cx="10515600" cy="1325563"/>
          </a:xfrm>
        </p:spPr>
        <p:txBody>
          <a:bodyPr/>
          <a:lstStyle/>
          <a:p>
            <a:r>
              <a:rPr lang="cs-CZ" dirty="0" smtClean="0"/>
              <a:t>IR snímače – P regulátor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20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363199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4577" y="2435985"/>
            <a:ext cx="5069122" cy="4954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>
              <a:cs typeface="Times New Roman" panose="02020603050405020304" pitchFamily="18" charset="0"/>
            </a:endParaRP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148455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1143000" y="1843088"/>
            <a:ext cx="10148455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524" y="2026445"/>
            <a:ext cx="81343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24048"/>
            <a:ext cx="10515600" cy="1325563"/>
          </a:xfrm>
        </p:spPr>
        <p:txBody>
          <a:bodyPr/>
          <a:lstStyle/>
          <a:p>
            <a:r>
              <a:rPr lang="cs-CZ" dirty="0" smtClean="0"/>
              <a:t>IR snímače – rotace okolo překážky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21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363199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148455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5503025" y="3922420"/>
            <a:ext cx="5895801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>
                <a:cs typeface="Times New Roman" panose="02020603050405020304" pitchFamily="18" charset="0"/>
              </a:rPr>
              <a:t>Kolmá vzdálenost od překážky je sledována pomocí infračerveného snímače vzdálenosti č. 1. Odchylka </a:t>
            </a:r>
            <a:r>
              <a:rPr lang="cs-CZ" dirty="0" smtClean="0">
                <a:cs typeface="Times New Roman" panose="02020603050405020304" pitchFamily="18" charset="0"/>
              </a:rPr>
              <a:t>v orientaci </a:t>
            </a:r>
            <a:r>
              <a:rPr lang="cs-CZ" dirty="0">
                <a:cs typeface="Times New Roman" panose="02020603050405020304" pitchFamily="18" charset="0"/>
              </a:rPr>
              <a:t>robotu vzhledem k překážce je kontrolována pomocí snímačů vzdálenosti č. 2 a 9.</a:t>
            </a:r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14" y="3922420"/>
            <a:ext cx="4207811" cy="2799055"/>
          </a:xfrm>
          <a:prstGeom prst="rect">
            <a:avLst/>
          </a:prstGeom>
        </p:spPr>
      </p:pic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1295400" y="1995488"/>
            <a:ext cx="10148455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>
                <a:cs typeface="Times New Roman" panose="02020603050405020304" pitchFamily="18" charset="0"/>
              </a:rPr>
              <a:t>Pro rotaci robotu kolem překážky jsou zapotřebí 3 stupně volnosti. </a:t>
            </a:r>
            <a:r>
              <a:rPr lang="cs-CZ" dirty="0" err="1">
                <a:cs typeface="Times New Roman" panose="02020603050405020304" pitchFamily="18" charset="0"/>
              </a:rPr>
              <a:t>Robotino</a:t>
            </a:r>
            <a:r>
              <a:rPr lang="cs-CZ" dirty="0">
                <a:cs typeface="Times New Roman" panose="02020603050405020304" pitchFamily="18" charset="0"/>
              </a:rPr>
              <a:t> jede ve směru osy x a y až do zadané vzdálenosti od překážky (určené snímačem vzdálenosti </a:t>
            </a:r>
            <a:r>
              <a:rPr lang="cs-CZ" dirty="0" smtClean="0">
                <a:cs typeface="Times New Roman" panose="02020603050405020304" pitchFamily="18" charset="0"/>
              </a:rPr>
              <a:t>č.1</a:t>
            </a:r>
            <a:r>
              <a:rPr lang="cs-CZ" dirty="0">
                <a:cs typeface="Times New Roman" panose="02020603050405020304" pitchFamily="18" charset="0"/>
              </a:rPr>
              <a:t>). Pro vytvoření kruhové dráhy robotu je zapotřebí rotace kolem osy z. Abychom zajistili, že se robot nebude otáčet kolem vlastní osy, ale kolem překážky, musí kromě rotace ještě pokračovat v jízdě v ose y.</a:t>
            </a:r>
          </a:p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24048"/>
            <a:ext cx="10515600" cy="1325563"/>
          </a:xfrm>
        </p:spPr>
        <p:txBody>
          <a:bodyPr/>
          <a:lstStyle/>
          <a:p>
            <a:r>
              <a:rPr lang="cs-CZ" dirty="0" smtClean="0"/>
              <a:t>IR snímače – rotace okolo překážky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22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363199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148455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1295400" y="1995488"/>
            <a:ext cx="10148455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69" y="3016251"/>
            <a:ext cx="1095375" cy="192405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0144" y="1690688"/>
            <a:ext cx="6343650" cy="4676775"/>
          </a:xfrm>
          <a:prstGeom prst="rect">
            <a:avLst/>
          </a:prstGeom>
        </p:spPr>
      </p:pic>
      <p:pic>
        <p:nvPicPr>
          <p:cNvPr id="6" name="Robotino® SIM Demo 1.4.1 2021-06-11 11-30-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44339" y="4142717"/>
            <a:ext cx="4080481" cy="21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24048"/>
            <a:ext cx="10515600" cy="1325563"/>
          </a:xfrm>
        </p:spPr>
        <p:txBody>
          <a:bodyPr/>
          <a:lstStyle/>
          <a:p>
            <a:r>
              <a:rPr lang="cs-CZ" dirty="0" smtClean="0"/>
              <a:t>Optické snímače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23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58300" y="1596233"/>
            <a:ext cx="10363199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 rotWithShape="1">
          <a:blip r:embed="rId4"/>
          <a:srcRect b="23532"/>
          <a:stretch/>
        </p:blipFill>
        <p:spPr>
          <a:xfrm>
            <a:off x="6605329" y="1094479"/>
            <a:ext cx="5393142" cy="3767716"/>
          </a:xfrm>
          <a:prstGeom prst="rect">
            <a:avLst/>
          </a:prstGeom>
        </p:spPr>
      </p:pic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281328" y="1648057"/>
            <a:ext cx="6176791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>
                <a:cs typeface="Times New Roman" panose="02020603050405020304" pitchFamily="18" charset="0"/>
              </a:rPr>
              <a:t>Pokud je </a:t>
            </a:r>
            <a:r>
              <a:rPr lang="cs-CZ" dirty="0" err="1">
                <a:cs typeface="Times New Roman" panose="02020603050405020304" pitchFamily="18" charset="0"/>
              </a:rPr>
              <a:t>Robotino</a:t>
            </a:r>
            <a:r>
              <a:rPr lang="cs-CZ" dirty="0">
                <a:cs typeface="Times New Roman" panose="02020603050405020304" pitchFamily="18" charset="0"/>
              </a:rPr>
              <a:t> ve správné posici:</a:t>
            </a:r>
          </a:p>
          <a:p>
            <a:pPr marL="342900" lvl="1" indent="-342900" algn="just"/>
            <a:r>
              <a:rPr lang="cs-CZ" dirty="0" smtClean="0">
                <a:cs typeface="Times New Roman" panose="02020603050405020304" pitchFamily="18" charset="0"/>
              </a:rPr>
              <a:t>Oba </a:t>
            </a:r>
            <a:r>
              <a:rPr lang="cs-CZ" dirty="0">
                <a:cs typeface="Times New Roman" panose="02020603050405020304" pitchFamily="18" charset="0"/>
              </a:rPr>
              <a:t>snímače detekují </a:t>
            </a:r>
            <a:r>
              <a:rPr lang="cs-CZ" dirty="0" smtClean="0">
                <a:cs typeface="Times New Roman" panose="02020603050405020304" pitchFamily="18" charset="0"/>
              </a:rPr>
              <a:t>podlahu. =&gt; </a:t>
            </a:r>
            <a:r>
              <a:rPr lang="cs-CZ" dirty="0" err="1">
                <a:cs typeface="Times New Roman" panose="02020603050405020304" pitchFamily="18" charset="0"/>
              </a:rPr>
              <a:t>Robotino</a:t>
            </a:r>
            <a:r>
              <a:rPr lang="cs-CZ" dirty="0">
                <a:cs typeface="Times New Roman" panose="02020603050405020304" pitchFamily="18" charset="0"/>
              </a:rPr>
              <a:t> jede </a:t>
            </a:r>
            <a:r>
              <a:rPr lang="cs-CZ" dirty="0" smtClean="0">
                <a:cs typeface="Times New Roman" panose="02020603050405020304" pitchFamily="18" charset="0"/>
              </a:rPr>
              <a:t>dopředu =&gt; Když </a:t>
            </a:r>
            <a:r>
              <a:rPr lang="cs-CZ" dirty="0">
                <a:cs typeface="Times New Roman" panose="02020603050405020304" pitchFamily="18" charset="0"/>
              </a:rPr>
              <a:t>jeden ze snímačů detekuje čáru, jízda dopředu je přerušena.</a:t>
            </a:r>
          </a:p>
          <a:p>
            <a:pPr marL="0" lvl="1" indent="0" algn="just">
              <a:buNone/>
            </a:pPr>
            <a:r>
              <a:rPr lang="cs-CZ" dirty="0" err="1">
                <a:cs typeface="Times New Roman" panose="02020603050405020304" pitchFamily="18" charset="0"/>
              </a:rPr>
              <a:t>Robotino</a:t>
            </a:r>
            <a:r>
              <a:rPr lang="cs-CZ" dirty="0">
                <a:cs typeface="Times New Roman" panose="02020603050405020304" pitchFamily="18" charset="0"/>
              </a:rPr>
              <a:t> se odchyluje vlevo od správné polohy vzhledem k čáře:</a:t>
            </a:r>
          </a:p>
          <a:p>
            <a:pPr marL="342900" lvl="1" indent="-342900" algn="just"/>
            <a:r>
              <a:rPr lang="cs-CZ" dirty="0" smtClean="0">
                <a:cs typeface="Times New Roman" panose="02020603050405020304" pitchFamily="18" charset="0"/>
              </a:rPr>
              <a:t>Pravý </a:t>
            </a:r>
            <a:r>
              <a:rPr lang="cs-CZ" dirty="0">
                <a:cs typeface="Times New Roman" panose="02020603050405020304" pitchFamily="18" charset="0"/>
              </a:rPr>
              <a:t>snímač zjistil </a:t>
            </a:r>
            <a:r>
              <a:rPr lang="cs-CZ" dirty="0" smtClean="0">
                <a:cs typeface="Times New Roman" panose="02020603050405020304" pitchFamily="18" charset="0"/>
              </a:rPr>
              <a:t>čáru. =&gt; </a:t>
            </a:r>
            <a:r>
              <a:rPr lang="cs-CZ" dirty="0" err="1" smtClean="0">
                <a:cs typeface="Times New Roman" panose="02020603050405020304" pitchFamily="18" charset="0"/>
              </a:rPr>
              <a:t>Robotino</a:t>
            </a:r>
            <a:r>
              <a:rPr lang="cs-CZ" dirty="0" smtClean="0">
                <a:cs typeface="Times New Roman" panose="02020603050405020304" pitchFamily="18" charset="0"/>
              </a:rPr>
              <a:t> </a:t>
            </a:r>
            <a:r>
              <a:rPr lang="cs-CZ" dirty="0">
                <a:cs typeface="Times New Roman" panose="02020603050405020304" pitchFamily="18" charset="0"/>
              </a:rPr>
              <a:t>se otáčí ve směru hodinových </a:t>
            </a:r>
            <a:r>
              <a:rPr lang="cs-CZ" dirty="0" smtClean="0">
                <a:cs typeface="Times New Roman" panose="02020603050405020304" pitchFamily="18" charset="0"/>
              </a:rPr>
              <a:t>ručiček =&gt; Když </a:t>
            </a:r>
            <a:r>
              <a:rPr lang="cs-CZ" dirty="0">
                <a:cs typeface="Times New Roman" panose="02020603050405020304" pitchFamily="18" charset="0"/>
              </a:rPr>
              <a:t>pravý snímač detekuje podlahu, je otáčení přerušeno.</a:t>
            </a:r>
          </a:p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242" y="3927519"/>
            <a:ext cx="2911743" cy="760788"/>
          </a:xfrm>
          <a:prstGeom prst="rect">
            <a:avLst/>
          </a:prstGeom>
        </p:spPr>
      </p:pic>
      <p:graphicFrame>
        <p:nvGraphicFramePr>
          <p:cNvPr id="11" name="Tabulk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242844"/>
              </p:ext>
            </p:extLst>
          </p:nvPr>
        </p:nvGraphicFramePr>
        <p:xfrm>
          <a:off x="2201729" y="4998720"/>
          <a:ext cx="6546513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4837">
                  <a:extLst>
                    <a:ext uri="{9D8B030D-6E8A-4147-A177-3AD203B41FA5}">
                      <a16:colId xmlns:a16="http://schemas.microsoft.com/office/drawing/2014/main" val="51486123"/>
                    </a:ext>
                  </a:extLst>
                </a:gridCol>
                <a:gridCol w="507919">
                  <a:extLst>
                    <a:ext uri="{9D8B030D-6E8A-4147-A177-3AD203B41FA5}">
                      <a16:colId xmlns:a16="http://schemas.microsoft.com/office/drawing/2014/main" val="676625863"/>
                    </a:ext>
                  </a:extLst>
                </a:gridCol>
                <a:gridCol w="507919">
                  <a:extLst>
                    <a:ext uri="{9D8B030D-6E8A-4147-A177-3AD203B41FA5}">
                      <a16:colId xmlns:a16="http://schemas.microsoft.com/office/drawing/2014/main" val="3300526545"/>
                    </a:ext>
                  </a:extLst>
                </a:gridCol>
                <a:gridCol w="507919">
                  <a:extLst>
                    <a:ext uri="{9D8B030D-6E8A-4147-A177-3AD203B41FA5}">
                      <a16:colId xmlns:a16="http://schemas.microsoft.com/office/drawing/2014/main" val="3002668850"/>
                    </a:ext>
                  </a:extLst>
                </a:gridCol>
                <a:gridCol w="507919">
                  <a:extLst>
                    <a:ext uri="{9D8B030D-6E8A-4147-A177-3AD203B41FA5}">
                      <a16:colId xmlns:a16="http://schemas.microsoft.com/office/drawing/2014/main" val="1702068014"/>
                    </a:ext>
                  </a:extLst>
                </a:gridCol>
              </a:tblGrid>
              <a:tr h="286123"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Situace</a:t>
                      </a:r>
                      <a:endParaRPr lang="cs-CZ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DI1</a:t>
                      </a:r>
                      <a:endParaRPr lang="cs-CZ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DI2</a:t>
                      </a:r>
                      <a:endParaRPr lang="cs-CZ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DI3</a:t>
                      </a:r>
                      <a:endParaRPr lang="cs-CZ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DI4</a:t>
                      </a:r>
                      <a:endParaRPr lang="cs-CZ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28215"/>
                  </a:ext>
                </a:extLst>
              </a:tr>
              <a:tr h="439232"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Robotino</a:t>
                      </a:r>
                      <a:r>
                        <a:rPr lang="cs-CZ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 nachází přímo nad černou</a:t>
                      </a:r>
                      <a:r>
                        <a:rPr lang="cs-CZ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linkou. </a:t>
                      </a:r>
                      <a:r>
                        <a:rPr lang="cs-CZ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Oba</a:t>
                      </a:r>
                      <a:r>
                        <a:rPr lang="cs-CZ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</a:t>
                      </a:r>
                      <a:r>
                        <a:rPr lang="cs-CZ" sz="1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snímače</a:t>
                      </a:r>
                      <a:r>
                        <a:rPr lang="cs-CZ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snímají světlou podlahu.</a:t>
                      </a:r>
                      <a:endParaRPr lang="cs-CZ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616551"/>
                  </a:ext>
                </a:extLst>
              </a:tr>
              <a:tr h="439232"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Robotino</a:t>
                      </a:r>
                      <a:r>
                        <a:rPr lang="cs-CZ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 odchyluje vlevo od správné polohy vzhledem k lince. Pravý snímač je nad černou linkou.</a:t>
                      </a:r>
                      <a:endParaRPr lang="cs-CZ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4151"/>
                  </a:ext>
                </a:extLst>
              </a:tr>
              <a:tr h="439232"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Robotino</a:t>
                      </a:r>
                      <a:r>
                        <a:rPr lang="cs-CZ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 odchyluje vpravo od správné polohy vzhledem k lince. Levý snímač je nad černou linkou.</a:t>
                      </a:r>
                      <a:endParaRPr lang="cs-CZ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cs-CZ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901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38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36428"/>
            <a:ext cx="10515600" cy="1325563"/>
          </a:xfrm>
        </p:spPr>
        <p:txBody>
          <a:bodyPr/>
          <a:lstStyle/>
          <a:p>
            <a:r>
              <a:rPr lang="cs-CZ" dirty="0" smtClean="0"/>
              <a:t>Sledování čáry pomocí – web kamery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8730"/>
            <a:ext cx="2743200" cy="365125"/>
          </a:xfrm>
        </p:spPr>
        <p:txBody>
          <a:bodyPr/>
          <a:lstStyle/>
          <a:p>
            <a:fld id="{E2CE6BF1-4F39-4057-84B7-EBA3234C8AF6}" type="slidenum">
              <a:rPr lang="cs-CZ" smtClean="0"/>
              <a:t>24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3302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05899" y="1785302"/>
            <a:ext cx="10547901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 smtClean="0">
                <a:cs typeface="Times New Roman" panose="02020603050405020304" pitchFamily="18" charset="0"/>
              </a:rPr>
              <a:t>FB Detektoru </a:t>
            </a:r>
            <a:r>
              <a:rPr lang="cs-CZ" dirty="0">
                <a:cs typeface="Times New Roman" panose="02020603050405020304" pitchFamily="18" charset="0"/>
              </a:rPr>
              <a:t>čáry </a:t>
            </a:r>
            <a:endParaRPr lang="cs-CZ" dirty="0" smtClean="0">
              <a:cs typeface="Times New Roman" panose="02020603050405020304" pitchFamily="18" charset="0"/>
            </a:endParaRPr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385608"/>
              </p:ext>
            </p:extLst>
          </p:nvPr>
        </p:nvGraphicFramePr>
        <p:xfrm>
          <a:off x="0" y="2486341"/>
          <a:ext cx="7485597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534">
                  <a:extLst>
                    <a:ext uri="{9D8B030D-6E8A-4147-A177-3AD203B41FA5}">
                      <a16:colId xmlns:a16="http://schemas.microsoft.com/office/drawing/2014/main" val="3644230829"/>
                    </a:ext>
                  </a:extLst>
                </a:gridCol>
                <a:gridCol w="1102876">
                  <a:extLst>
                    <a:ext uri="{9D8B030D-6E8A-4147-A177-3AD203B41FA5}">
                      <a16:colId xmlns:a16="http://schemas.microsoft.com/office/drawing/2014/main" val="586252892"/>
                    </a:ext>
                  </a:extLst>
                </a:gridCol>
                <a:gridCol w="1008556">
                  <a:extLst>
                    <a:ext uri="{9D8B030D-6E8A-4147-A177-3AD203B41FA5}">
                      <a16:colId xmlns:a16="http://schemas.microsoft.com/office/drawing/2014/main" val="4072059916"/>
                    </a:ext>
                  </a:extLst>
                </a:gridCol>
                <a:gridCol w="4068631">
                  <a:extLst>
                    <a:ext uri="{9D8B030D-6E8A-4147-A177-3AD203B41FA5}">
                      <a16:colId xmlns:a16="http://schemas.microsoft.com/office/drawing/2014/main" val="2109372440"/>
                    </a:ext>
                  </a:extLst>
                </a:gridCol>
              </a:tblGrid>
              <a:tr h="437737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Vstupy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Datový typ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Přednastavená</a:t>
                      </a:r>
                      <a:r>
                        <a:rPr lang="cs-CZ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hodnota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Popis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721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Vstupní obraz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10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</a:t>
                      </a:r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cs-CZ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Definuje citlivost detekčního algoritmu vzhledem k šumu v obrazu. Čím</a:t>
                      </a:r>
                      <a:r>
                        <a:rPr lang="cs-CZ" sz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vyšší hodnota, tím více je potlačován šum. Rozsah 0 … 255.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05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start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Hledání čáry začíná od spodního řádku se zadanou hodnotou.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825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cs-CZ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cs-CZ" sz="12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Snímek se prohledává po</a:t>
                      </a:r>
                      <a:r>
                        <a:rPr lang="cs-CZ" sz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jednotlivých řádcích odspodu nahoru. Hodnota udává počet obrazových čar, které jsou brány </a:t>
                      </a:r>
                      <a:r>
                        <a:rPr lang="cs-CZ" sz="1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cs-CZ" sz="1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/>
                        </a:rPr>
                        <a:t></a:t>
                      </a:r>
                      <a:r>
                        <a:rPr lang="cs-CZ" sz="1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úvahu</a:t>
                      </a:r>
                      <a:r>
                        <a:rPr lang="cs-CZ" sz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 detekci čáry.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588401"/>
                  </a:ext>
                </a:extLst>
              </a:tr>
            </a:tbl>
          </a:graphicData>
        </a:graphic>
      </p:graphicFrame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878" y="1652550"/>
            <a:ext cx="2860533" cy="2952353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890" y="3233883"/>
            <a:ext cx="2315268" cy="2516294"/>
          </a:xfrm>
          <a:prstGeom prst="rect">
            <a:avLst/>
          </a:prstGeom>
        </p:spPr>
      </p:pic>
      <p:graphicFrame>
        <p:nvGraphicFramePr>
          <p:cNvPr id="15" name="Tabulk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30178"/>
              </p:ext>
            </p:extLst>
          </p:nvPr>
        </p:nvGraphicFramePr>
        <p:xfrm>
          <a:off x="0" y="5855333"/>
          <a:ext cx="10457411" cy="93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602">
                  <a:extLst>
                    <a:ext uri="{9D8B030D-6E8A-4147-A177-3AD203B41FA5}">
                      <a16:colId xmlns:a16="http://schemas.microsoft.com/office/drawing/2014/main" val="2489529286"/>
                    </a:ext>
                  </a:extLst>
                </a:gridCol>
                <a:gridCol w="1666325">
                  <a:extLst>
                    <a:ext uri="{9D8B030D-6E8A-4147-A177-3AD203B41FA5}">
                      <a16:colId xmlns:a16="http://schemas.microsoft.com/office/drawing/2014/main" val="1934271409"/>
                    </a:ext>
                  </a:extLst>
                </a:gridCol>
                <a:gridCol w="6627484">
                  <a:extLst>
                    <a:ext uri="{9D8B030D-6E8A-4147-A177-3AD203B41FA5}">
                      <a16:colId xmlns:a16="http://schemas.microsoft.com/office/drawing/2014/main" val="415479255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s-CZ" sz="1200" b="1" kern="1200" dirty="0" smtClean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Výstupy</a:t>
                      </a:r>
                      <a:endParaRPr lang="cs-CZ" sz="12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s-CZ" sz="1200" b="1" kern="1200" dirty="0" smtClean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Datový typ</a:t>
                      </a:r>
                      <a:endParaRPr lang="cs-CZ" sz="12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s-CZ" sz="1200" b="1" kern="1200" dirty="0" smtClean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Popis</a:t>
                      </a:r>
                      <a:endParaRPr lang="cs-CZ" sz="12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132361"/>
                  </a:ext>
                </a:extLst>
              </a:tr>
              <a:tr h="24977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s-CZ" sz="12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</a:t>
                      </a:r>
                      <a:endParaRPr lang="cs-CZ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s-CZ" sz="1200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endParaRPr lang="cs-CZ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s-CZ" sz="12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Posice x pro detekovanou čáru ve vyhledávacím okně.</a:t>
                      </a:r>
                      <a:endParaRPr lang="cs-CZ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452397"/>
                  </a:ext>
                </a:extLst>
              </a:tr>
              <a:tr h="2996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s-CZ" sz="12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Line </a:t>
                      </a:r>
                      <a:r>
                        <a:rPr lang="cs-CZ" sz="1200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found</a:t>
                      </a:r>
                      <a:endParaRPr lang="cs-CZ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s-CZ" sz="1200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</a:t>
                      </a:r>
                      <a:endParaRPr lang="cs-CZ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s-CZ" sz="12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Potvrzení nalezení čáry v obrazu (</a:t>
                      </a:r>
                      <a:r>
                        <a:rPr lang="cs-CZ" sz="1200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cs-CZ" sz="12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čára nalezena; </a:t>
                      </a:r>
                      <a:r>
                        <a:rPr lang="cs-CZ" sz="1200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cs-CZ" sz="12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nenalezena).</a:t>
                      </a:r>
                      <a:endParaRPr lang="cs-CZ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32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6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3" y="3652837"/>
            <a:ext cx="8153400" cy="288607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24048"/>
            <a:ext cx="10515600" cy="1325563"/>
          </a:xfrm>
        </p:spPr>
        <p:txBody>
          <a:bodyPr/>
          <a:lstStyle/>
          <a:p>
            <a:r>
              <a:rPr lang="cs-CZ" dirty="0" smtClean="0"/>
              <a:t>Sledování čáry pomocí – web kamery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25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05899" y="1772922"/>
            <a:ext cx="10547901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 smtClean="0">
                <a:cs typeface="Times New Roman" panose="02020603050405020304" pitchFamily="18" charset="0"/>
              </a:rPr>
              <a:t>FB Detektoru </a:t>
            </a:r>
            <a:r>
              <a:rPr lang="cs-CZ" dirty="0">
                <a:cs typeface="Times New Roman" panose="02020603050405020304" pitchFamily="18" charset="0"/>
              </a:rPr>
              <a:t>čáry </a:t>
            </a:r>
            <a:endParaRPr lang="cs-CZ" dirty="0" smtClean="0">
              <a:cs typeface="Times New Roman" panose="02020603050405020304" pitchFamily="18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919" y="1877474"/>
            <a:ext cx="2204736" cy="2275506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532" y="2403469"/>
            <a:ext cx="2315268" cy="25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24048"/>
            <a:ext cx="10515600" cy="1325563"/>
          </a:xfrm>
        </p:spPr>
        <p:txBody>
          <a:bodyPr/>
          <a:lstStyle/>
          <a:p>
            <a:r>
              <a:rPr lang="cs-CZ" dirty="0" smtClean="0"/>
              <a:t>Hledání barevného objektu – web kamera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26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05899" y="1772922"/>
            <a:ext cx="10547901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 smtClean="0">
                <a:cs typeface="Times New Roman" panose="02020603050405020304" pitchFamily="18" charset="0"/>
              </a:rPr>
              <a:t>FB </a:t>
            </a:r>
            <a:r>
              <a:rPr lang="cs-CZ" dirty="0" err="1" smtClean="0">
                <a:cs typeface="Times New Roman" panose="02020603050405020304" pitchFamily="18" charset="0"/>
              </a:rPr>
              <a:t>Camera</a:t>
            </a:r>
            <a:endParaRPr lang="cs-CZ" dirty="0" smtClean="0">
              <a:cs typeface="Times New Roman" panose="02020603050405020304" pitchFamily="18" charset="0"/>
            </a:endParaRPr>
          </a:p>
          <a:p>
            <a:pPr marL="0" lvl="1" indent="0" algn="just">
              <a:buNone/>
            </a:pPr>
            <a:r>
              <a:rPr lang="cs-CZ" dirty="0" smtClean="0">
                <a:cs typeface="Times New Roman" panose="02020603050405020304" pitchFamily="18" charset="0"/>
              </a:rPr>
              <a:t>FB </a:t>
            </a:r>
            <a:r>
              <a:rPr lang="cs-CZ" dirty="0" err="1" smtClean="0">
                <a:cs typeface="Times New Roman" panose="02020603050405020304" pitchFamily="18" charset="0"/>
              </a:rPr>
              <a:t>Color</a:t>
            </a:r>
            <a:r>
              <a:rPr lang="cs-CZ" dirty="0" smtClean="0">
                <a:cs typeface="Times New Roman" panose="02020603050405020304" pitchFamily="18" charset="0"/>
              </a:rPr>
              <a:t> </a:t>
            </a:r>
            <a:r>
              <a:rPr lang="cs-CZ" dirty="0" err="1" smtClean="0">
                <a:cs typeface="Times New Roman" panose="02020603050405020304" pitchFamily="18" charset="0"/>
              </a:rPr>
              <a:t>range</a:t>
            </a:r>
            <a:r>
              <a:rPr lang="cs-CZ" dirty="0" smtClean="0">
                <a:cs typeface="Times New Roman" panose="02020603050405020304" pitchFamily="18" charset="0"/>
              </a:rPr>
              <a:t> </a:t>
            </a:r>
            <a:r>
              <a:rPr lang="cs-CZ" dirty="0" err="1" smtClean="0">
                <a:cs typeface="Times New Roman" panose="02020603050405020304" pitchFamily="18" charset="0"/>
              </a:rPr>
              <a:t>finder</a:t>
            </a:r>
            <a:r>
              <a:rPr lang="cs-CZ" dirty="0" smtClean="0">
                <a:cs typeface="Times New Roman" panose="02020603050405020304" pitchFamily="18" charset="0"/>
              </a:rPr>
              <a:t> (vyhledávač barev)</a:t>
            </a:r>
          </a:p>
          <a:p>
            <a:pPr marL="0" lvl="1" indent="0" algn="just">
              <a:buNone/>
            </a:pPr>
            <a:r>
              <a:rPr lang="cs-CZ" dirty="0" smtClean="0">
                <a:cs typeface="Times New Roman" panose="02020603050405020304" pitchFamily="18" charset="0"/>
              </a:rPr>
              <a:t>FB segment </a:t>
            </a:r>
            <a:r>
              <a:rPr lang="cs-CZ" dirty="0" err="1" smtClean="0">
                <a:cs typeface="Times New Roman" panose="02020603050405020304" pitchFamily="18" charset="0"/>
              </a:rPr>
              <a:t>tracker</a:t>
            </a:r>
            <a:r>
              <a:rPr lang="cs-CZ" dirty="0" smtClean="0">
                <a:cs typeface="Times New Roman" panose="02020603050405020304" pitchFamily="18" charset="0"/>
              </a:rPr>
              <a:t> (sledovač segmentů) </a:t>
            </a:r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80" y="1813723"/>
            <a:ext cx="2877154" cy="957754"/>
          </a:xfrm>
          <a:prstGeom prst="rect">
            <a:avLst/>
          </a:prstGeom>
        </p:spPr>
      </p:pic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345917"/>
              </p:ext>
            </p:extLst>
          </p:nvPr>
        </p:nvGraphicFramePr>
        <p:xfrm>
          <a:off x="888116" y="3023309"/>
          <a:ext cx="10532661" cy="3393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583">
                  <a:extLst>
                    <a:ext uri="{9D8B030D-6E8A-4147-A177-3AD203B41FA5}">
                      <a16:colId xmlns:a16="http://schemas.microsoft.com/office/drawing/2014/main" val="2534130358"/>
                    </a:ext>
                  </a:extLst>
                </a:gridCol>
                <a:gridCol w="9216078">
                  <a:extLst>
                    <a:ext uri="{9D8B030D-6E8A-4147-A177-3AD203B41FA5}">
                      <a16:colId xmlns:a16="http://schemas.microsoft.com/office/drawing/2014/main" val="1641040563"/>
                    </a:ext>
                  </a:extLst>
                </a:gridCol>
              </a:tblGrid>
              <a:tr h="254771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Výstup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Použití ve funkčním blokovém diagramu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74593"/>
                  </a:ext>
                </a:extLst>
              </a:tr>
              <a:tr h="439741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Souřadnice x hlavního ohniska detekovaného segmentu. Tento výstup se používá pro navigaci.</a:t>
                      </a:r>
                      <a:r>
                        <a:rPr lang="cs-CZ" sz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cs-CZ" sz="1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Robotino</a:t>
                      </a:r>
                      <a:r>
                        <a:rPr lang="cs-CZ" sz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 naviguje na hlavní ohnisko segmentu.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462391"/>
                  </a:ext>
                </a:extLst>
              </a:tr>
              <a:tr h="439741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Souřadnice y hlavního ohniska detekovaného segmentu. Tento výstup není vyhodnocován, poněvadž není vyžadováno stanovení výšky.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64653"/>
                  </a:ext>
                </a:extLst>
              </a:tr>
              <a:tr h="439741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Počet pixelů, ze kterých se detekovaná</a:t>
                      </a:r>
                      <a:r>
                        <a:rPr lang="cs-CZ" sz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čára skládá. Tento výstup je možno použít pro hrubý odhad vzdálenosti.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672296"/>
                  </a:ext>
                </a:extLst>
              </a:tr>
              <a:tr h="439741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Vx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Počet pixelů,</a:t>
                      </a:r>
                      <a:r>
                        <a:rPr lang="cs-CZ" sz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 který se sledovaný segment posunul od posledního časového období. Kladný počet = pohyb doprava; záporný počet = pohyb doleva.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687331"/>
                  </a:ext>
                </a:extLst>
              </a:tr>
              <a:tr h="439741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Vy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Počet pixelů, o který se sledovaný segment posunul od posledního časového období. Kladný počet = pohyb dolů; záporný počet = pohyb nahoru.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815708"/>
                  </a:ext>
                </a:extLst>
              </a:tr>
              <a:tr h="628202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cs-CZ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cs-CZ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segments</a:t>
                      </a:r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cs-CZ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found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Počet detekovaných segmentů.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227094"/>
                  </a:ext>
                </a:extLst>
              </a:tr>
              <a:tr h="254771"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cs-CZ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Výstup obrázku ve stupních šedi s informacemi o nalezených segmentech.</a:t>
                      </a:r>
                      <a:endParaRPr lang="cs-CZ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243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67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24048"/>
            <a:ext cx="10515600" cy="1325563"/>
          </a:xfrm>
        </p:spPr>
        <p:txBody>
          <a:bodyPr/>
          <a:lstStyle/>
          <a:p>
            <a:r>
              <a:rPr lang="cs-CZ" dirty="0" smtClean="0"/>
              <a:t>Hledání barevného objektu – web kamera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27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05899" y="1772922"/>
            <a:ext cx="10547901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r>
              <a:rPr lang="cs-CZ" dirty="0" smtClean="0">
                <a:cs typeface="Times New Roman" panose="02020603050405020304" pitchFamily="18" charset="0"/>
              </a:rPr>
              <a:t>FB </a:t>
            </a:r>
            <a:r>
              <a:rPr lang="cs-CZ" dirty="0" err="1" smtClean="0">
                <a:cs typeface="Times New Roman" panose="02020603050405020304" pitchFamily="18" charset="0"/>
              </a:rPr>
              <a:t>Camera</a:t>
            </a:r>
            <a:endParaRPr lang="cs-CZ" dirty="0" smtClean="0">
              <a:cs typeface="Times New Roman" panose="02020603050405020304" pitchFamily="18" charset="0"/>
            </a:endParaRPr>
          </a:p>
          <a:p>
            <a:pPr marL="0" lvl="1" indent="0" algn="just">
              <a:buNone/>
            </a:pPr>
            <a:r>
              <a:rPr lang="cs-CZ" dirty="0" smtClean="0">
                <a:cs typeface="Times New Roman" panose="02020603050405020304" pitchFamily="18" charset="0"/>
              </a:rPr>
              <a:t>FB </a:t>
            </a:r>
            <a:r>
              <a:rPr lang="cs-CZ" dirty="0" err="1" smtClean="0">
                <a:cs typeface="Times New Roman" panose="02020603050405020304" pitchFamily="18" charset="0"/>
              </a:rPr>
              <a:t>Color</a:t>
            </a:r>
            <a:r>
              <a:rPr lang="cs-CZ" dirty="0" smtClean="0">
                <a:cs typeface="Times New Roman" panose="02020603050405020304" pitchFamily="18" charset="0"/>
              </a:rPr>
              <a:t> </a:t>
            </a:r>
            <a:r>
              <a:rPr lang="cs-CZ" dirty="0" err="1" smtClean="0">
                <a:cs typeface="Times New Roman" panose="02020603050405020304" pitchFamily="18" charset="0"/>
              </a:rPr>
              <a:t>range</a:t>
            </a:r>
            <a:r>
              <a:rPr lang="cs-CZ" dirty="0" smtClean="0">
                <a:cs typeface="Times New Roman" panose="02020603050405020304" pitchFamily="18" charset="0"/>
              </a:rPr>
              <a:t> </a:t>
            </a:r>
            <a:r>
              <a:rPr lang="cs-CZ" dirty="0" err="1" smtClean="0">
                <a:cs typeface="Times New Roman" panose="02020603050405020304" pitchFamily="18" charset="0"/>
              </a:rPr>
              <a:t>finder</a:t>
            </a:r>
            <a:r>
              <a:rPr lang="cs-CZ" dirty="0" smtClean="0">
                <a:cs typeface="Times New Roman" panose="02020603050405020304" pitchFamily="18" charset="0"/>
              </a:rPr>
              <a:t> (vyhledávač barev)</a:t>
            </a:r>
          </a:p>
          <a:p>
            <a:pPr marL="0" lvl="1" indent="0" algn="just">
              <a:buNone/>
            </a:pPr>
            <a:r>
              <a:rPr lang="cs-CZ" dirty="0" smtClean="0">
                <a:cs typeface="Times New Roman" panose="02020603050405020304" pitchFamily="18" charset="0"/>
              </a:rPr>
              <a:t>FB segment </a:t>
            </a:r>
            <a:r>
              <a:rPr lang="cs-CZ" dirty="0" err="1" smtClean="0">
                <a:cs typeface="Times New Roman" panose="02020603050405020304" pitchFamily="18" charset="0"/>
              </a:rPr>
              <a:t>tracker</a:t>
            </a:r>
            <a:r>
              <a:rPr lang="cs-CZ" dirty="0" smtClean="0">
                <a:cs typeface="Times New Roman" panose="02020603050405020304" pitchFamily="18" charset="0"/>
              </a:rPr>
              <a:t> (sledovač segmentů) </a:t>
            </a:r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11" y="1520784"/>
            <a:ext cx="4600143" cy="1531306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99" y="3640179"/>
            <a:ext cx="2354838" cy="2569544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6"/>
          <a:srcRect t="1583"/>
          <a:stretch/>
        </p:blipFill>
        <p:spPr>
          <a:xfrm>
            <a:off x="3851297" y="3173990"/>
            <a:ext cx="4307032" cy="3364051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 rotWithShape="1">
          <a:blip r:embed="rId7"/>
          <a:srcRect b="1700"/>
          <a:stretch/>
        </p:blipFill>
        <p:spPr>
          <a:xfrm>
            <a:off x="8569791" y="3358342"/>
            <a:ext cx="2372547" cy="31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7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24048"/>
            <a:ext cx="10515600" cy="1325563"/>
          </a:xfrm>
        </p:spPr>
        <p:txBody>
          <a:bodyPr/>
          <a:lstStyle/>
          <a:p>
            <a:r>
              <a:rPr lang="cs-CZ" dirty="0" smtClean="0"/>
              <a:t>Hledání barevného objektu – web kamera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28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05899" y="1772922"/>
            <a:ext cx="10547901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445" y="1710733"/>
            <a:ext cx="8283460" cy="48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99" y="624048"/>
            <a:ext cx="10515600" cy="1325563"/>
          </a:xfrm>
        </p:spPr>
        <p:txBody>
          <a:bodyPr/>
          <a:lstStyle/>
          <a:p>
            <a:r>
              <a:rPr lang="cs-CZ" dirty="0" smtClean="0"/>
              <a:t>Hledání barevného objektu – web kamera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29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05899" y="1772922"/>
            <a:ext cx="10547901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  <a:p>
            <a:pPr marL="0" lvl="1" indent="0" algn="just">
              <a:buNone/>
            </a:pPr>
            <a:endParaRPr lang="cs-CZ" dirty="0" smtClean="0">
              <a:cs typeface="Times New Roman" panose="02020603050405020304" pitchFamily="18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614" y="1563213"/>
            <a:ext cx="7567135" cy="4462102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98" y="4160504"/>
            <a:ext cx="6269198" cy="2560971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98" y="1930063"/>
            <a:ext cx="12477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ÚVOD</a:t>
            </a:r>
            <a:r>
              <a:rPr lang="cs-CZ" dirty="0"/>
              <a:t> </a:t>
            </a:r>
            <a:r>
              <a:rPr lang="cs-CZ" dirty="0" smtClean="0"/>
              <a:t>- </a:t>
            </a:r>
            <a:r>
              <a:rPr lang="cs-CZ" dirty="0" err="1" smtClean="0"/>
              <a:t>Robotino</a:t>
            </a:r>
            <a:r>
              <a:rPr lang="cs-CZ" dirty="0" smtClean="0"/>
              <a:t> </a:t>
            </a:r>
            <a:r>
              <a:rPr lang="cs-CZ" dirty="0" err="1"/>
              <a:t>View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3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829" y="1565997"/>
            <a:ext cx="1737673" cy="5292003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429" y="2090202"/>
            <a:ext cx="4219575" cy="228600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118" y="4433778"/>
            <a:ext cx="4457700" cy="1571625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4192" y="6028837"/>
            <a:ext cx="1924050" cy="752475"/>
          </a:xfrm>
          <a:prstGeom prst="rect">
            <a:avLst/>
          </a:prstGeom>
        </p:spPr>
      </p:pic>
      <p:pic>
        <p:nvPicPr>
          <p:cNvPr id="12" name="Robotino® SIM Demo 1.4.1 2021-06-11 07-45-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35537" y="992825"/>
            <a:ext cx="4293325" cy="2280829"/>
          </a:xfrm>
          <a:prstGeom prst="rect">
            <a:avLst/>
          </a:prstGeom>
        </p:spPr>
      </p:pic>
      <p:sp>
        <p:nvSpPr>
          <p:cNvPr id="13" name="Obdélník 12"/>
          <p:cNvSpPr/>
          <p:nvPr/>
        </p:nvSpPr>
        <p:spPr>
          <a:xfrm>
            <a:off x="2730719" y="1925393"/>
            <a:ext cx="4555192" cy="4901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ovéPole 13"/>
          <p:cNvSpPr txBox="1"/>
          <p:nvPr/>
        </p:nvSpPr>
        <p:spPr>
          <a:xfrm>
            <a:off x="2639683" y="1602112"/>
            <a:ext cx="1484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Jízda dopředu</a:t>
            </a:r>
            <a:endParaRPr lang="cs-CZ" dirty="0"/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5153" y="3652046"/>
            <a:ext cx="3851503" cy="3069429"/>
          </a:xfrm>
          <a:prstGeom prst="rect">
            <a:avLst/>
          </a:prstGeom>
        </p:spPr>
      </p:pic>
      <p:sp>
        <p:nvSpPr>
          <p:cNvPr id="16" name="Obdélník 15"/>
          <p:cNvSpPr/>
          <p:nvPr/>
        </p:nvSpPr>
        <p:spPr>
          <a:xfrm>
            <a:off x="7835537" y="3587274"/>
            <a:ext cx="4051664" cy="3239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/>
          <p:cNvSpPr txBox="1"/>
          <p:nvPr/>
        </p:nvSpPr>
        <p:spPr>
          <a:xfrm>
            <a:off x="7745630" y="3290475"/>
            <a:ext cx="80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Čekání</a:t>
            </a:r>
            <a:endParaRPr lang="cs-CZ" dirty="0"/>
          </a:p>
        </p:txBody>
      </p:sp>
      <p:sp>
        <p:nvSpPr>
          <p:cNvPr id="18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CE6BF1-4F39-4057-84B7-EBA3234C8AF6}" type="slidenum">
              <a:rPr lang="cs-CZ" smtClean="0"/>
              <a:pPr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6454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Závěr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228B6BB-75FB-478E-A30D-267F61EED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4665454" cy="54087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cs-CZ" sz="2000" dirty="0" smtClean="0"/>
              <a:t>Na základě této prezentace, a jednotlivých vysvětlených částí byl vytvořen program, kde je využívána kombinace většiny těchto dovedností pro autonomní pohyb </a:t>
            </a:r>
            <a:r>
              <a:rPr lang="cs-CZ" sz="2000" dirty="0" err="1" smtClean="0"/>
              <a:t>Robotina</a:t>
            </a:r>
            <a:r>
              <a:rPr lang="cs-CZ" sz="2000" dirty="0"/>
              <a:t>.</a:t>
            </a:r>
            <a:endParaRPr lang="cs-CZ" sz="2000" dirty="0" smtClean="0"/>
          </a:p>
          <a:p>
            <a:pPr marL="0" indent="0" algn="just">
              <a:buNone/>
            </a:pPr>
            <a:r>
              <a:rPr lang="cs-CZ" sz="2000" dirty="0" smtClean="0"/>
              <a:t>Programování </a:t>
            </a:r>
            <a:r>
              <a:rPr lang="cs-CZ" sz="2000" dirty="0" err="1" smtClean="0"/>
              <a:t>Robotina</a:t>
            </a:r>
            <a:r>
              <a:rPr lang="cs-CZ" sz="2000" dirty="0" smtClean="0"/>
              <a:t> v prostředí </a:t>
            </a:r>
            <a:r>
              <a:rPr lang="cs-CZ" sz="2000" dirty="0" err="1" smtClean="0"/>
              <a:t>Robotino</a:t>
            </a:r>
            <a:r>
              <a:rPr lang="cs-CZ" sz="2000" dirty="0" smtClean="0"/>
              <a:t> VIEW je jednoduché a velmi názorné pro pochopení funkčnosti jednotlivých snímačů a </a:t>
            </a:r>
            <a:r>
              <a:rPr lang="cs-CZ" sz="2000" dirty="0" smtClean="0"/>
              <a:t>jejich </a:t>
            </a:r>
            <a:r>
              <a:rPr lang="cs-CZ" sz="2000" dirty="0" smtClean="0"/>
              <a:t>využití v autonomní mobilní robotice. Velmi dobrou zprávou je, že jak </a:t>
            </a:r>
            <a:r>
              <a:rPr lang="cs-CZ" sz="2000" dirty="0" err="1" smtClean="0"/>
              <a:t>robotino</a:t>
            </a:r>
            <a:r>
              <a:rPr lang="cs-CZ" sz="2000" dirty="0" smtClean="0"/>
              <a:t> </a:t>
            </a:r>
            <a:r>
              <a:rPr lang="cs-CZ" sz="2000" dirty="0" smtClean="0"/>
              <a:t>VIEW, </a:t>
            </a:r>
            <a:r>
              <a:rPr lang="cs-CZ" sz="2000" dirty="0" smtClean="0"/>
              <a:t>tak </a:t>
            </a:r>
            <a:r>
              <a:rPr lang="cs-CZ" sz="2000" dirty="0" err="1" smtClean="0"/>
              <a:t>Robotino</a:t>
            </a:r>
            <a:r>
              <a:rPr lang="cs-CZ" sz="2000" dirty="0" smtClean="0"/>
              <a:t> SIM Demo, ve kterém probíhá simulace naprogramovaného </a:t>
            </a:r>
            <a:r>
              <a:rPr lang="cs-CZ" sz="2000" dirty="0" err="1" smtClean="0"/>
              <a:t>Robotina</a:t>
            </a:r>
            <a:r>
              <a:rPr lang="cs-CZ" sz="2000" dirty="0" smtClean="0"/>
              <a:t> je </a:t>
            </a:r>
            <a:r>
              <a:rPr lang="cs-CZ" sz="2000" dirty="0"/>
              <a:t>z</a:t>
            </a:r>
            <a:r>
              <a:rPr lang="cs-CZ" sz="2000" dirty="0" smtClean="0"/>
              <a:t>cela zdarma. Omezení je akorát u </a:t>
            </a:r>
            <a:r>
              <a:rPr lang="cs-CZ" sz="2000" dirty="0" err="1" smtClean="0"/>
              <a:t>robotino</a:t>
            </a:r>
            <a:r>
              <a:rPr lang="cs-CZ" sz="2000" dirty="0" smtClean="0"/>
              <a:t> SIM Demo, kde nejde vytvářet nové mapy. Ale úvodní mapa je dostatečná pro vyzkoušení většiny funkčních bloků.  </a:t>
            </a:r>
            <a:endParaRPr lang="cs-CZ" sz="2000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E9595DA-BF1B-404A-9C5A-2BE4B2F6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30</a:t>
            </a:fld>
            <a:endParaRPr lang="cs-CZ"/>
          </a:p>
        </p:txBody>
      </p:sp>
      <p:pic>
        <p:nvPicPr>
          <p:cNvPr id="5" name="Robotino® SIM Demo_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7211" y="1534072"/>
            <a:ext cx="6151753" cy="482227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7" name="Obrázek 6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56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</a:t>
            </a:r>
            <a:r>
              <a:rPr lang="cs-CZ" dirty="0" smtClean="0"/>
              <a:t>pozornost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E9595DA-BF1B-404A-9C5A-2BE4B2F6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31</a:t>
            </a:fld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7" name="Obrázek 6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11" y="1690688"/>
            <a:ext cx="9627577" cy="46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2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Lineární </a:t>
            </a:r>
            <a:r>
              <a:rPr lang="cs-CZ" dirty="0" smtClean="0"/>
              <a:t>pohyb - osa x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4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/>
              <a:t>Tři stupně volnosti – osa x (pohyb vpřed a vzad), osa y (pohyb do boku), otáčení kolem osy z</a:t>
            </a:r>
            <a:r>
              <a:rPr lang="cs-CZ" sz="2400" dirty="0" smtClean="0"/>
              <a:t>.</a:t>
            </a:r>
          </a:p>
          <a:p>
            <a:r>
              <a:rPr lang="cs-CZ" sz="2400" dirty="0" smtClean="0">
                <a:cs typeface="Times New Roman" panose="02020603050405020304" pitchFamily="18" charset="0"/>
                <a:sym typeface="Symbol"/>
              </a:rPr>
              <a:t>FB </a:t>
            </a:r>
            <a:r>
              <a:rPr lang="cs-CZ" sz="2400" dirty="0" err="1">
                <a:cs typeface="Times New Roman" panose="02020603050405020304" pitchFamily="18" charset="0"/>
                <a:sym typeface="Symbol"/>
              </a:rPr>
              <a:t>Omnidrive</a:t>
            </a:r>
            <a:r>
              <a:rPr lang="cs-CZ" sz="2400" dirty="0">
                <a:cs typeface="Times New Roman" panose="02020603050405020304" pitchFamily="18" charset="0"/>
                <a:sym typeface="Symbol"/>
              </a:rPr>
              <a:t> popisuje kinematický model robotu </a:t>
            </a:r>
            <a:r>
              <a:rPr lang="cs-CZ" sz="2400" dirty="0" err="1">
                <a:cs typeface="Times New Roman" panose="02020603050405020304" pitchFamily="18" charset="0"/>
                <a:sym typeface="Symbol"/>
              </a:rPr>
              <a:t>Robotino</a:t>
            </a:r>
            <a:r>
              <a:rPr lang="cs-CZ" sz="2400" dirty="0" smtClean="0">
                <a:cs typeface="Times New Roman" panose="02020603050405020304" pitchFamily="18" charset="0"/>
                <a:sym typeface="Symbol"/>
              </a:rPr>
              <a:t>.</a:t>
            </a:r>
          </a:p>
          <a:p>
            <a:pPr marL="0" indent="0">
              <a:buNone/>
            </a:pPr>
            <a:r>
              <a:rPr lang="cs-CZ" sz="2400" dirty="0">
                <a:cs typeface="Times New Roman" panose="02020603050405020304" pitchFamily="18" charset="0"/>
                <a:sym typeface="Symbol"/>
              </a:rPr>
              <a:t>	vstupy: Rychlost ve směru osy x [mm/s], rychlost ve směru </a:t>
            </a:r>
            <a:r>
              <a:rPr lang="cs-CZ" sz="2400" dirty="0" err="1">
                <a:cs typeface="Times New Roman" panose="02020603050405020304" pitchFamily="18" charset="0"/>
                <a:sym typeface="Symbol"/>
              </a:rPr>
              <a:t>osyy</a:t>
            </a:r>
            <a:r>
              <a:rPr lang="cs-CZ" sz="2400" dirty="0">
                <a:cs typeface="Times New Roman" panose="02020603050405020304" pitchFamily="18" charset="0"/>
                <a:sym typeface="Symbol"/>
              </a:rPr>
              <a:t> [mm/s], </a:t>
            </a:r>
            <a:r>
              <a:rPr lang="cs-CZ" sz="2400" dirty="0" smtClean="0">
                <a:cs typeface="Times New Roman" panose="02020603050405020304" pitchFamily="18" charset="0"/>
                <a:sym typeface="Symbol"/>
              </a:rPr>
              <a:t>			 otáčení </a:t>
            </a:r>
            <a:r>
              <a:rPr lang="cs-CZ" sz="2400" dirty="0">
                <a:cs typeface="Times New Roman" panose="02020603050405020304" pitchFamily="18" charset="0"/>
                <a:sym typeface="Symbol"/>
              </a:rPr>
              <a:t>kolem osy z [úhlové stupně/s].</a:t>
            </a:r>
          </a:p>
          <a:p>
            <a:pPr marL="0" indent="0">
              <a:buNone/>
            </a:pPr>
            <a:endParaRPr lang="cs-CZ" sz="2400" dirty="0"/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85" y="3842137"/>
            <a:ext cx="5239726" cy="2879338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05" y="4070350"/>
            <a:ext cx="4219575" cy="2286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425" y="2191359"/>
            <a:ext cx="3457575" cy="981075"/>
          </a:xfrm>
          <a:prstGeom prst="rect">
            <a:avLst/>
          </a:prstGeom>
        </p:spPr>
      </p:pic>
      <p:sp>
        <p:nvSpPr>
          <p:cNvPr id="13" name="TextovéPole 12"/>
          <p:cNvSpPr txBox="1"/>
          <p:nvPr/>
        </p:nvSpPr>
        <p:spPr>
          <a:xfrm>
            <a:off x="1015832" y="6422508"/>
            <a:ext cx="802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Jízda dopředu otáčení motorů +M1 a -M3 hodnota 500 odpovídá rychlosti 117 mm/s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680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Lineární </a:t>
            </a:r>
            <a:r>
              <a:rPr lang="cs-CZ" dirty="0" smtClean="0"/>
              <a:t>pohyb - osa y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5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/>
              <a:t>Tři stupně volnosti – osa x (pohyb vpřed a vzad), osa y (pohyb do boku), otáčení kolem osy z</a:t>
            </a:r>
            <a:r>
              <a:rPr lang="cs-CZ" sz="2400" dirty="0" smtClean="0"/>
              <a:t>.</a:t>
            </a:r>
          </a:p>
          <a:p>
            <a:r>
              <a:rPr lang="cs-CZ" sz="2400" dirty="0" smtClean="0">
                <a:cs typeface="Times New Roman" panose="02020603050405020304" pitchFamily="18" charset="0"/>
                <a:sym typeface="Symbol"/>
              </a:rPr>
              <a:t>FB </a:t>
            </a:r>
            <a:r>
              <a:rPr lang="cs-CZ" sz="2400" dirty="0" err="1">
                <a:cs typeface="Times New Roman" panose="02020603050405020304" pitchFamily="18" charset="0"/>
                <a:sym typeface="Symbol"/>
              </a:rPr>
              <a:t>Omnidrive</a:t>
            </a:r>
            <a:r>
              <a:rPr lang="cs-CZ" sz="2400" dirty="0">
                <a:cs typeface="Times New Roman" panose="02020603050405020304" pitchFamily="18" charset="0"/>
                <a:sym typeface="Symbol"/>
              </a:rPr>
              <a:t> popisuje kinematický model robotu </a:t>
            </a:r>
            <a:r>
              <a:rPr lang="cs-CZ" sz="2400" dirty="0" err="1">
                <a:cs typeface="Times New Roman" panose="02020603050405020304" pitchFamily="18" charset="0"/>
                <a:sym typeface="Symbol"/>
              </a:rPr>
              <a:t>Robotino</a:t>
            </a:r>
            <a:r>
              <a:rPr lang="cs-CZ" sz="2400" dirty="0" smtClean="0">
                <a:cs typeface="Times New Roman" panose="02020603050405020304" pitchFamily="18" charset="0"/>
                <a:sym typeface="Symbol"/>
              </a:rPr>
              <a:t>.</a:t>
            </a:r>
          </a:p>
          <a:p>
            <a:pPr marL="0" indent="0">
              <a:buNone/>
            </a:pPr>
            <a:r>
              <a:rPr lang="cs-CZ" sz="2400" dirty="0">
                <a:cs typeface="Times New Roman" panose="02020603050405020304" pitchFamily="18" charset="0"/>
                <a:sym typeface="Symbol"/>
              </a:rPr>
              <a:t>	vstupy: Rychlost ve směru osy x [mm/s], rychlost ve směru </a:t>
            </a:r>
            <a:r>
              <a:rPr lang="cs-CZ" sz="2400" dirty="0" err="1">
                <a:cs typeface="Times New Roman" panose="02020603050405020304" pitchFamily="18" charset="0"/>
                <a:sym typeface="Symbol"/>
              </a:rPr>
              <a:t>osyy</a:t>
            </a:r>
            <a:r>
              <a:rPr lang="cs-CZ" sz="2400" dirty="0">
                <a:cs typeface="Times New Roman" panose="02020603050405020304" pitchFamily="18" charset="0"/>
                <a:sym typeface="Symbol"/>
              </a:rPr>
              <a:t> [mm/s], </a:t>
            </a:r>
            <a:r>
              <a:rPr lang="cs-CZ" sz="2400" dirty="0" smtClean="0">
                <a:cs typeface="Times New Roman" panose="02020603050405020304" pitchFamily="18" charset="0"/>
                <a:sym typeface="Symbol"/>
              </a:rPr>
              <a:t>			 otáčení </a:t>
            </a:r>
            <a:r>
              <a:rPr lang="cs-CZ" sz="2400" dirty="0">
                <a:cs typeface="Times New Roman" panose="02020603050405020304" pitchFamily="18" charset="0"/>
                <a:sym typeface="Symbol"/>
              </a:rPr>
              <a:t>kolem osy z [úhlové stupně/s].</a:t>
            </a:r>
          </a:p>
          <a:p>
            <a:pPr marL="0" indent="0">
              <a:buNone/>
            </a:pPr>
            <a:endParaRPr lang="cs-CZ" sz="2400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425" y="2186465"/>
            <a:ext cx="3457575" cy="981075"/>
          </a:xfrm>
          <a:prstGeom prst="rect">
            <a:avLst/>
          </a:prstGeom>
        </p:spPr>
      </p:pic>
      <p:sp>
        <p:nvSpPr>
          <p:cNvPr id="13" name="TextovéPole 12"/>
          <p:cNvSpPr txBox="1"/>
          <p:nvPr/>
        </p:nvSpPr>
        <p:spPr>
          <a:xfrm>
            <a:off x="1015832" y="6422508"/>
            <a:ext cx="557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Jízda do boku otáčení motorů +M1, +M3 a M2 je 2x větší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400" y="3938956"/>
            <a:ext cx="5095875" cy="2314575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945" y="3825545"/>
            <a:ext cx="5085710" cy="252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6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Otáčení v ose z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6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/>
              <a:t>Tři stupně volnosti – osa x (pohyb vpřed a vzad), osa y (pohyb do boku), otáčení kolem osy z</a:t>
            </a:r>
            <a:r>
              <a:rPr lang="cs-CZ" sz="2400" dirty="0" smtClean="0"/>
              <a:t>.</a:t>
            </a:r>
          </a:p>
          <a:p>
            <a:r>
              <a:rPr lang="cs-CZ" sz="2400" dirty="0" smtClean="0">
                <a:cs typeface="Times New Roman" panose="02020603050405020304" pitchFamily="18" charset="0"/>
                <a:sym typeface="Symbol"/>
              </a:rPr>
              <a:t>FB </a:t>
            </a:r>
            <a:r>
              <a:rPr lang="cs-CZ" sz="2400" dirty="0" err="1">
                <a:cs typeface="Times New Roman" panose="02020603050405020304" pitchFamily="18" charset="0"/>
                <a:sym typeface="Symbol"/>
              </a:rPr>
              <a:t>Omnidrive</a:t>
            </a:r>
            <a:r>
              <a:rPr lang="cs-CZ" sz="2400" dirty="0">
                <a:cs typeface="Times New Roman" panose="02020603050405020304" pitchFamily="18" charset="0"/>
                <a:sym typeface="Symbol"/>
              </a:rPr>
              <a:t> popisuje kinematický model robotu </a:t>
            </a:r>
            <a:r>
              <a:rPr lang="cs-CZ" sz="2400" dirty="0" err="1">
                <a:cs typeface="Times New Roman" panose="02020603050405020304" pitchFamily="18" charset="0"/>
                <a:sym typeface="Symbol"/>
              </a:rPr>
              <a:t>Robotino</a:t>
            </a:r>
            <a:r>
              <a:rPr lang="cs-CZ" sz="2400" dirty="0" smtClean="0">
                <a:cs typeface="Times New Roman" panose="02020603050405020304" pitchFamily="18" charset="0"/>
                <a:sym typeface="Symbol"/>
              </a:rPr>
              <a:t>.</a:t>
            </a:r>
          </a:p>
          <a:p>
            <a:pPr marL="0" indent="0">
              <a:buNone/>
            </a:pPr>
            <a:r>
              <a:rPr lang="cs-CZ" sz="2400" dirty="0">
                <a:cs typeface="Times New Roman" panose="02020603050405020304" pitchFamily="18" charset="0"/>
                <a:sym typeface="Symbol"/>
              </a:rPr>
              <a:t>	vstupy: Rychlost ve směru osy x [mm/s], rychlost ve směru </a:t>
            </a:r>
            <a:r>
              <a:rPr lang="cs-CZ" sz="2400" dirty="0" err="1">
                <a:cs typeface="Times New Roman" panose="02020603050405020304" pitchFamily="18" charset="0"/>
                <a:sym typeface="Symbol"/>
              </a:rPr>
              <a:t>osyy</a:t>
            </a:r>
            <a:r>
              <a:rPr lang="cs-CZ" sz="2400" dirty="0">
                <a:cs typeface="Times New Roman" panose="02020603050405020304" pitchFamily="18" charset="0"/>
                <a:sym typeface="Symbol"/>
              </a:rPr>
              <a:t> [mm/s], </a:t>
            </a:r>
            <a:r>
              <a:rPr lang="cs-CZ" sz="2400" dirty="0" smtClean="0">
                <a:cs typeface="Times New Roman" panose="02020603050405020304" pitchFamily="18" charset="0"/>
                <a:sym typeface="Symbol"/>
              </a:rPr>
              <a:t>			 otáčení </a:t>
            </a:r>
            <a:r>
              <a:rPr lang="cs-CZ" sz="2400" dirty="0">
                <a:cs typeface="Times New Roman" panose="02020603050405020304" pitchFamily="18" charset="0"/>
                <a:sym typeface="Symbol"/>
              </a:rPr>
              <a:t>kolem osy z [úhlové stupně/s].</a:t>
            </a:r>
          </a:p>
          <a:p>
            <a:pPr marL="0" indent="0">
              <a:buNone/>
            </a:pPr>
            <a:endParaRPr lang="cs-CZ" sz="2400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425" y="2186465"/>
            <a:ext cx="3457575" cy="981075"/>
          </a:xfrm>
          <a:prstGeom prst="rect">
            <a:avLst/>
          </a:prstGeom>
        </p:spPr>
      </p:pic>
      <p:sp>
        <p:nvSpPr>
          <p:cNvPr id="13" name="TextovéPole 12"/>
          <p:cNvSpPr txBox="1"/>
          <p:nvPr/>
        </p:nvSpPr>
        <p:spPr>
          <a:xfrm>
            <a:off x="1015832" y="6422508"/>
            <a:ext cx="499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Rotace </a:t>
            </a:r>
            <a:r>
              <a:rPr lang="cs-CZ" dirty="0" err="1" smtClean="0"/>
              <a:t>Robotina</a:t>
            </a:r>
            <a:r>
              <a:rPr lang="cs-CZ" dirty="0" smtClean="0"/>
              <a:t> hodnoty motorů +M1, +M2 a +M3</a:t>
            </a:r>
            <a:endParaRPr lang="cs-CZ" dirty="0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717132"/>
            <a:ext cx="4514850" cy="257175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120" y="3812658"/>
            <a:ext cx="42195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5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Pohyb pod úhlem 45°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7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/>
              <a:t>Robot pojede dopředu pod úhlem 45°, jestliže jednotce </a:t>
            </a:r>
            <a:r>
              <a:rPr lang="cs-CZ" sz="2400" dirty="0" err="1"/>
              <a:t>Omnidrive</a:t>
            </a:r>
            <a:r>
              <a:rPr lang="cs-CZ" sz="2400" dirty="0"/>
              <a:t> přiřadíme stejnou rychlost v ose x, </a:t>
            </a:r>
            <a:r>
              <a:rPr lang="cs-CZ" sz="2400" dirty="0" smtClean="0"/>
              <a:t>y</a:t>
            </a: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051" y="992825"/>
            <a:ext cx="3069648" cy="871002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99" y="2318874"/>
            <a:ext cx="5308372" cy="3565325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612" y="4920446"/>
            <a:ext cx="3440526" cy="1512167"/>
          </a:xfrm>
          <a:prstGeom prst="rect">
            <a:avLst/>
          </a:prstGeom>
        </p:spPr>
      </p:pic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044978"/>
              </p:ext>
            </p:extLst>
          </p:nvPr>
        </p:nvGraphicFramePr>
        <p:xfrm>
          <a:off x="511698" y="2801648"/>
          <a:ext cx="41425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834">
                  <a:extLst>
                    <a:ext uri="{9D8B030D-6E8A-4147-A177-3AD203B41FA5}">
                      <a16:colId xmlns:a16="http://schemas.microsoft.com/office/drawing/2014/main" val="1036441656"/>
                    </a:ext>
                  </a:extLst>
                </a:gridCol>
                <a:gridCol w="1380834">
                  <a:extLst>
                    <a:ext uri="{9D8B030D-6E8A-4147-A177-3AD203B41FA5}">
                      <a16:colId xmlns:a16="http://schemas.microsoft.com/office/drawing/2014/main" val="2809339782"/>
                    </a:ext>
                  </a:extLst>
                </a:gridCol>
                <a:gridCol w="1380834">
                  <a:extLst>
                    <a:ext uri="{9D8B030D-6E8A-4147-A177-3AD203B41FA5}">
                      <a16:colId xmlns:a16="http://schemas.microsoft.com/office/drawing/2014/main" val="3741698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Úhel směru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Rychlost x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Rychlost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65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45°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07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-45°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-100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9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135°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-100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60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-135°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-100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-100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4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4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786" y="365125"/>
            <a:ext cx="10057014" cy="1325563"/>
          </a:xfrm>
        </p:spPr>
        <p:txBody>
          <a:bodyPr/>
          <a:lstStyle/>
          <a:p>
            <a:r>
              <a:rPr lang="cs-CZ" dirty="0" smtClean="0"/>
              <a:t>Jízda ve tvaru čtverce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8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400" dirty="0" smtClean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051" y="992825"/>
            <a:ext cx="3069648" cy="871002"/>
          </a:xfrm>
          <a:prstGeom prst="rect">
            <a:avLst/>
          </a:prstGeom>
        </p:spPr>
      </p:pic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25423"/>
              </p:ext>
            </p:extLst>
          </p:nvPr>
        </p:nvGraphicFramePr>
        <p:xfrm>
          <a:off x="1687602" y="1608569"/>
          <a:ext cx="4142502" cy="1882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834">
                  <a:extLst>
                    <a:ext uri="{9D8B030D-6E8A-4147-A177-3AD203B41FA5}">
                      <a16:colId xmlns:a16="http://schemas.microsoft.com/office/drawing/2014/main" val="1036441656"/>
                    </a:ext>
                  </a:extLst>
                </a:gridCol>
                <a:gridCol w="1380834">
                  <a:extLst>
                    <a:ext uri="{9D8B030D-6E8A-4147-A177-3AD203B41FA5}">
                      <a16:colId xmlns:a16="http://schemas.microsoft.com/office/drawing/2014/main" val="2809339782"/>
                    </a:ext>
                  </a:extLst>
                </a:gridCol>
                <a:gridCol w="1380834">
                  <a:extLst>
                    <a:ext uri="{9D8B030D-6E8A-4147-A177-3AD203B41FA5}">
                      <a16:colId xmlns:a16="http://schemas.microsoft.com/office/drawing/2014/main" val="3741698210"/>
                    </a:ext>
                  </a:extLst>
                </a:gridCol>
              </a:tblGrid>
              <a:tr h="398983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Úhel směru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Rychlost x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smtClean="0"/>
                        <a:t>Rychlost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653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45°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507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-45°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-100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9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135°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-100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100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60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-135°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-100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-100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4388"/>
                  </a:ext>
                </a:extLst>
              </a:tr>
            </a:tbl>
          </a:graphicData>
        </a:graphic>
      </p:graphicFrame>
      <p:pic>
        <p:nvPicPr>
          <p:cNvPr id="5" name="Obráze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7" y="25400"/>
            <a:ext cx="1314450" cy="6696075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125" y="2198686"/>
            <a:ext cx="5353050" cy="428625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68" y="4156920"/>
            <a:ext cx="4652257" cy="2035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75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2F765-56EE-4C99-A02B-3EE68C2F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 smtClean="0"/>
              <a:t>Dopředu o 1 m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DA937EC-FA3C-4071-84FD-ED1B1BC2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E6BF1-4F39-4057-84B7-EBA3234C8AF6}" type="slidenum">
              <a:rPr lang="cs-CZ" smtClean="0"/>
              <a:t>9</a:t>
            </a:fld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DD2526A-E330-4BA9-8303-449BCD124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75" y="-12380"/>
            <a:ext cx="2435225" cy="972185"/>
          </a:xfrm>
          <a:prstGeom prst="rect">
            <a:avLst/>
          </a:prstGeom>
        </p:spPr>
      </p:pic>
      <p:pic>
        <p:nvPicPr>
          <p:cNvPr id="8" name="Obrázek 7" descr="C:\Users\venkrb02\AppData\Local\Microsoft\Windows\INetCache\Content.MSO\D44BED1B.tmp">
            <a:extLst>
              <a:ext uri="{FF2B5EF4-FFF2-40B4-BE49-F238E27FC236}">
                <a16:creationId xmlns:a16="http://schemas.microsoft.com/office/drawing/2014/main" id="{7EDD4D41-70D9-4FD8-BF0B-FF6D147856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55" y="20640"/>
            <a:ext cx="3524250" cy="8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400" dirty="0" smtClean="0"/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23D6B7BC-3F8A-4FBE-9D5C-3833E52D04F5}"/>
              </a:ext>
            </a:extLst>
          </p:cNvPr>
          <p:cNvSpPr txBox="1">
            <a:spLocks/>
          </p:cNvSpPr>
          <p:nvPr/>
        </p:nvSpPr>
        <p:spPr>
          <a:xfrm>
            <a:off x="990600" y="1690688"/>
            <a:ext cx="10515600" cy="5319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lvl="1" indent="-365125" algn="just"/>
            <a:r>
              <a:rPr lang="cs-CZ" dirty="0" smtClean="0">
                <a:cs typeface="Times New Roman" panose="02020603050405020304" pitchFamily="18" charset="0"/>
              </a:rPr>
              <a:t>S využitím jednotky </a:t>
            </a:r>
            <a:r>
              <a:rPr lang="cs-CZ" dirty="0" err="1" smtClean="0">
                <a:cs typeface="Times New Roman" panose="02020603050405020304" pitchFamily="18" charset="0"/>
              </a:rPr>
              <a:t>Omnidrive</a:t>
            </a:r>
            <a:endParaRPr lang="cs-CZ" dirty="0" smtClean="0">
              <a:cs typeface="Times New Roman" panose="02020603050405020304" pitchFamily="18" charset="0"/>
            </a:endParaRPr>
          </a:p>
          <a:p>
            <a:pPr marL="365125" lvl="1" indent="-365125" algn="just"/>
            <a:r>
              <a:rPr lang="cs-CZ" dirty="0" smtClean="0">
                <a:cs typeface="Times New Roman" panose="02020603050405020304" pitchFamily="18" charset="0"/>
              </a:rPr>
              <a:t>Robotický </a:t>
            </a:r>
            <a:r>
              <a:rPr lang="cs-CZ" dirty="0">
                <a:cs typeface="Times New Roman" panose="02020603050405020304" pitchFamily="18" charset="0"/>
              </a:rPr>
              <a:t>systém má provádět zakládání zboží </a:t>
            </a:r>
            <a:r>
              <a:rPr lang="cs-CZ" dirty="0" smtClean="0">
                <a:cs typeface="Times New Roman" panose="02020603050405020304" pitchFamily="18" charset="0"/>
              </a:rPr>
              <a:t>v automatizovaném </a:t>
            </a:r>
            <a:r>
              <a:rPr lang="cs-CZ" dirty="0">
                <a:cs typeface="Times New Roman" panose="02020603050405020304" pitchFamily="18" charset="0"/>
              </a:rPr>
              <a:t>skladu. Musí být schopen najíždět na stanovené posice s dostatečnou přesností</a:t>
            </a:r>
            <a:r>
              <a:rPr lang="cs-CZ" dirty="0" smtClean="0">
                <a:cs typeface="Times New Roman" panose="02020603050405020304" pitchFamily="18" charset="0"/>
              </a:rPr>
              <a:t>.</a:t>
            </a:r>
          </a:p>
          <a:p>
            <a:pPr marL="365125" lvl="1" indent="-365125" algn="just"/>
            <a:r>
              <a:rPr lang="cs-CZ" dirty="0" smtClean="0">
                <a:cs typeface="Times New Roman" panose="02020603050405020304" pitchFamily="18" charset="0"/>
              </a:rPr>
              <a:t>Výpočet doby jízdy v = 100 mm/s, dráha 1 m</a:t>
            </a:r>
          </a:p>
          <a:p>
            <a:pPr marL="365125" lvl="1" indent="-365125" algn="just"/>
            <a:r>
              <a:rPr lang="cs-CZ" dirty="0">
                <a:cs typeface="Times New Roman" panose="02020603050405020304" pitchFamily="18" charset="0"/>
              </a:rPr>
              <a:t>Skutečně ujetá dráha: </a:t>
            </a:r>
            <a:endParaRPr lang="cs-CZ" dirty="0" smtClean="0">
              <a:cs typeface="Times New Roman" panose="02020603050405020304" pitchFamily="18" charset="0"/>
            </a:endParaRPr>
          </a:p>
          <a:p>
            <a:pPr marL="822325" lvl="2" indent="-365125" algn="just"/>
            <a:r>
              <a:rPr lang="cs-CZ" dirty="0" smtClean="0">
                <a:cs typeface="Times New Roman" panose="02020603050405020304" pitchFamily="18" charset="0"/>
              </a:rPr>
              <a:t>90 </a:t>
            </a:r>
            <a:r>
              <a:rPr lang="cs-CZ" dirty="0">
                <a:cs typeface="Times New Roman" panose="02020603050405020304" pitchFamily="18" charset="0"/>
              </a:rPr>
              <a:t>cm až 100 </a:t>
            </a:r>
            <a:r>
              <a:rPr lang="cs-CZ" dirty="0" smtClean="0">
                <a:cs typeface="Times New Roman" panose="02020603050405020304" pitchFamily="18" charset="0"/>
              </a:rPr>
              <a:t>cm, </a:t>
            </a:r>
          </a:p>
          <a:p>
            <a:pPr marL="822325" lvl="2" indent="-365125" algn="just"/>
            <a:r>
              <a:rPr lang="cs-CZ" dirty="0" smtClean="0">
                <a:cs typeface="Times New Roman" panose="02020603050405020304" pitchFamily="18" charset="0"/>
              </a:rPr>
              <a:t>v </a:t>
            </a:r>
            <a:r>
              <a:rPr lang="cs-CZ" dirty="0">
                <a:cs typeface="Times New Roman" panose="02020603050405020304" pitchFamily="18" charset="0"/>
              </a:rPr>
              <a:t>závislosti </a:t>
            </a:r>
            <a:r>
              <a:rPr lang="cs-CZ" dirty="0" smtClean="0">
                <a:cs typeface="Times New Roman" panose="02020603050405020304" pitchFamily="18" charset="0"/>
              </a:rPr>
              <a:t>na vlastnostech </a:t>
            </a:r>
            <a:r>
              <a:rPr lang="cs-CZ" dirty="0">
                <a:cs typeface="Times New Roman" panose="02020603050405020304" pitchFamily="18" charset="0"/>
              </a:rPr>
              <a:t>podlahy.</a:t>
            </a:r>
          </a:p>
          <a:p>
            <a:pPr marL="365125" lvl="1" indent="-365125" algn="just"/>
            <a:endParaRPr lang="cs-CZ" dirty="0" smtClean="0">
              <a:cs typeface="Times New Roman" panose="02020603050405020304" pitchFamily="18" charset="0"/>
            </a:endParaRPr>
          </a:p>
          <a:p>
            <a:pPr marL="365125" lvl="1" indent="-365125" algn="just"/>
            <a:endParaRPr lang="cs-CZ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délník 10"/>
              <p:cNvSpPr/>
              <p:nvPr/>
            </p:nvSpPr>
            <p:spPr>
              <a:xfrm>
                <a:off x="7257054" y="2686545"/>
                <a:ext cx="2964786" cy="659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93192" lvl="1" indent="0" algn="just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>
                          <a:latin typeface="Cambria Math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cs-CZ" i="1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cs-CZ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cs-CZ" i="1">
                              <a:latin typeface="Cambria Math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cs-CZ" i="1">
                              <a:latin typeface="Cambria Math"/>
                              <a:cs typeface="Times New Roman" panose="02020603050405020304" pitchFamily="18" charset="0"/>
                            </a:rPr>
                            <m:t>𝑣</m:t>
                          </m:r>
                        </m:den>
                      </m:f>
                      <m:r>
                        <a:rPr lang="cs-CZ" i="1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cs-CZ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cs-CZ" i="1">
                              <a:latin typeface="Cambria Math"/>
                              <a:cs typeface="Times New Roman" panose="020206030504050203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cs-CZ">
                              <a:latin typeface="Cambria Math"/>
                              <a:cs typeface="Times New Roman" panose="02020603050405020304" pitchFamily="18" charset="0"/>
                            </a:rPr>
                            <m:t>m</m:t>
                          </m:r>
                        </m:num>
                        <m:den>
                          <m:r>
                            <a:rPr lang="cs-CZ" i="1">
                              <a:latin typeface="Cambria Math"/>
                              <a:cs typeface="Times New Roman" panose="02020603050405020304" pitchFamily="18" charset="0"/>
                            </a:rPr>
                            <m:t>0,1 </m:t>
                          </m:r>
                          <m:r>
                            <m:rPr>
                              <m:sty m:val="p"/>
                            </m:rPr>
                            <a:rPr lang="cs-CZ">
                              <a:latin typeface="Cambria Math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lang="cs-CZ">
                              <a:latin typeface="Cambria Math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cs-CZ">
                              <a:latin typeface="Cambria Math"/>
                              <a:cs typeface="Times New Roman" panose="02020603050405020304" pitchFamily="18" charset="0"/>
                            </a:rPr>
                            <m:t>s</m:t>
                          </m:r>
                        </m:den>
                      </m:f>
                      <m:r>
                        <a:rPr lang="cs-CZ" i="1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cs-CZ" b="1" i="1">
                          <a:latin typeface="Cambria Math"/>
                          <a:cs typeface="Times New Roman" panose="02020603050405020304" pitchFamily="18" charset="0"/>
                        </a:rPr>
                        <m:t>𝟏𝟎</m:t>
                      </m:r>
                      <m:r>
                        <a:rPr lang="cs-CZ" b="1" i="1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cs-CZ" b="1">
                          <a:latin typeface="Cambria Math"/>
                          <a:cs typeface="Times New Roman" panose="02020603050405020304" pitchFamily="18" charset="0"/>
                        </a:rPr>
                        <m:t>𝐬</m:t>
                      </m:r>
                    </m:oMath>
                  </m:oMathPara>
                </a14:m>
                <a:endParaRPr lang="cs-CZ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Obdélní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054" y="2686545"/>
                <a:ext cx="2964786" cy="6594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Obráze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450" y="3621882"/>
            <a:ext cx="57721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2146</Words>
  <Application>Microsoft Office PowerPoint</Application>
  <PresentationFormat>Širokoúhlá obrazovka</PresentationFormat>
  <Paragraphs>459</Paragraphs>
  <Slides>31</Slides>
  <Notes>0</Notes>
  <HiddenSlides>0</HiddenSlides>
  <MMClips>3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Symbol</vt:lpstr>
      <vt:lpstr>Times New Roman</vt:lpstr>
      <vt:lpstr>Motiv Office</vt:lpstr>
      <vt:lpstr>AMR</vt:lpstr>
      <vt:lpstr>Osnova</vt:lpstr>
      <vt:lpstr>ÚVOD - Robotino View</vt:lpstr>
      <vt:lpstr>Lineární pohyb - osa x</vt:lpstr>
      <vt:lpstr>Lineární pohyb - osa y</vt:lpstr>
      <vt:lpstr>Otáčení v ose z</vt:lpstr>
      <vt:lpstr>Pohyb pod úhlem 45°</vt:lpstr>
      <vt:lpstr>Jízda ve tvaru čtverce</vt:lpstr>
      <vt:lpstr>Dopředu o 1 m</vt:lpstr>
      <vt:lpstr>Dopředu o 1 m</vt:lpstr>
      <vt:lpstr>Dopředu o 1 m</vt:lpstr>
      <vt:lpstr>Dopředu o 1 m</vt:lpstr>
      <vt:lpstr>Dopředu o 1 m</vt:lpstr>
      <vt:lpstr>IR snímače</vt:lpstr>
      <vt:lpstr>IR snímače</vt:lpstr>
      <vt:lpstr>IR snímače</vt:lpstr>
      <vt:lpstr>IR snímače</vt:lpstr>
      <vt:lpstr>IR snímače – korekce vzdálenosti</vt:lpstr>
      <vt:lpstr>IR snímače – korekce vzdálenosti</vt:lpstr>
      <vt:lpstr>IR snímače – P regulátor</vt:lpstr>
      <vt:lpstr>IR snímače – rotace okolo překážky</vt:lpstr>
      <vt:lpstr>IR snímače – rotace okolo překážky</vt:lpstr>
      <vt:lpstr>Optické snímače</vt:lpstr>
      <vt:lpstr>Sledování čáry pomocí – web kamery</vt:lpstr>
      <vt:lpstr>Sledování čáry pomocí – web kamery</vt:lpstr>
      <vt:lpstr>Hledání barevného objektu – web kamera</vt:lpstr>
      <vt:lpstr>Hledání barevného objektu – web kamera</vt:lpstr>
      <vt:lpstr>Hledání barevného objektu – web kamera</vt:lpstr>
      <vt:lpstr>Hledání barevného objektu – web kamera</vt:lpstr>
      <vt:lpstr>Závěr</vt:lpstr>
      <vt:lpstr>Děkuji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</dc:title>
  <dc:creator>Venkrbec Lukáš (146127)</dc:creator>
  <cp:lastModifiedBy>Venkrbec Lukáš</cp:lastModifiedBy>
  <cp:revision>52</cp:revision>
  <dcterms:created xsi:type="dcterms:W3CDTF">2021-01-21T21:16:29Z</dcterms:created>
  <dcterms:modified xsi:type="dcterms:W3CDTF">2021-06-14T07:26:07Z</dcterms:modified>
</cp:coreProperties>
</file>